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8" r:id="rId2"/>
    <p:sldId id="266" r:id="rId3"/>
    <p:sldId id="286" r:id="rId4"/>
    <p:sldId id="279" r:id="rId5"/>
    <p:sldId id="290" r:id="rId6"/>
    <p:sldId id="287" r:id="rId7"/>
    <p:sldId id="288" r:id="rId8"/>
    <p:sldId id="289" r:id="rId9"/>
    <p:sldId id="269" r:id="rId10"/>
    <p:sldId id="267" r:id="rId11"/>
    <p:sldId id="270" r:id="rId12"/>
    <p:sldId id="271" r:id="rId13"/>
    <p:sldId id="262" r:id="rId14"/>
    <p:sldId id="278" r:id="rId15"/>
    <p:sldId id="277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AA32DA"/>
    <a:srgbClr val="F5B20B"/>
    <a:srgbClr val="FAF6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 varScale="1">
        <p:scale>
          <a:sx n="55" d="100"/>
          <a:sy n="55" d="100"/>
        </p:scale>
        <p:origin x="10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AB146-FB66-422D-9016-9563A779E5E2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61D07-0D57-4D68-B3DF-EC5EAD38FB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02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61D07-0D57-4D68-B3DF-EC5EAD38FB56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230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61D07-0D57-4D68-B3DF-EC5EAD38FB56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107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61D07-0D57-4D68-B3DF-EC5EAD38FB56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435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61D07-0D57-4D68-B3DF-EC5EAD38FB56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0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32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90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32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7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52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07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15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70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63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26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513E4-9B9E-4FCA-AD00-876565846960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C7DDD-C8E3-48B1-8B34-10C2FF02E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31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GB" b="1" dirty="0">
                <a:latin typeface="+mn-lt"/>
              </a:rPr>
              <a:t>Welcome to Sociology at CCHS </a:t>
            </a:r>
          </a:p>
        </p:txBody>
      </p:sp>
      <p:pic>
        <p:nvPicPr>
          <p:cNvPr id="5" name="Picture 4" descr="A black sign with white letters&#10;&#10;Description automatically generated">
            <a:extLst>
              <a:ext uri="{FF2B5EF4-FFF2-40B4-BE49-F238E27FC236}">
                <a16:creationId xmlns:a16="http://schemas.microsoft.com/office/drawing/2014/main" id="{C582E081-11E3-49C7-B7C5-4807A3804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713" y="6305177"/>
            <a:ext cx="3466574" cy="55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810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  <a:noFill/>
        </p:spPr>
        <p:txBody>
          <a:bodyPr/>
          <a:lstStyle/>
          <a:p>
            <a:r>
              <a:rPr lang="en-GB" b="1" dirty="0">
                <a:latin typeface="+mn-lt"/>
              </a:rPr>
              <a:t>Sociology Results </a:t>
            </a:r>
            <a:r>
              <a:rPr lang="en-GB" b="1" dirty="0" smtClean="0">
                <a:latin typeface="+mn-lt"/>
              </a:rPr>
              <a:t>2019</a:t>
            </a:r>
            <a:endParaRPr lang="en-GB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700808"/>
            <a:ext cx="8640960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Year 12 (AS):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>
                <a:latin typeface="Comic Sans MS" pitchFamily="66" charset="0"/>
              </a:rPr>
              <a:t>100% A-E</a:t>
            </a:r>
          </a:p>
          <a:p>
            <a:r>
              <a:rPr lang="en-GB" sz="3200" dirty="0">
                <a:latin typeface="Comic Sans MS" pitchFamily="66" charset="0"/>
              </a:rPr>
              <a:t>Most students exceed expected grades in Sociology and most progress to Y13 year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0705" y="4437112"/>
            <a:ext cx="8640960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itchFamily="66" charset="0"/>
              </a:rPr>
              <a:t>Year 13: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>
                <a:latin typeface="Comic Sans MS" pitchFamily="66" charset="0"/>
              </a:rPr>
              <a:t>100% A-C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>
                <a:latin typeface="Comic Sans MS" pitchFamily="66" charset="0"/>
              </a:rPr>
              <a:t>60% A-B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200" dirty="0">
                <a:latin typeface="Comic Sans MS" pitchFamily="66" charset="0"/>
              </a:rPr>
              <a:t>40% A</a:t>
            </a:r>
          </a:p>
        </p:txBody>
      </p:sp>
    </p:spTree>
    <p:extLst>
      <p:ext uri="{BB962C8B-B14F-4D97-AF65-F5344CB8AC3E}">
        <p14:creationId xmlns:p14="http://schemas.microsoft.com/office/powerpoint/2010/main" val="2060057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b="1" dirty="0">
                <a:latin typeface="+mn-lt"/>
              </a:rPr>
              <a:t>What we expect from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3200" dirty="0"/>
              <a:t>Engagement and effort in every lesson. </a:t>
            </a:r>
          </a:p>
          <a:p>
            <a:r>
              <a:rPr lang="en-GB" sz="3200" dirty="0"/>
              <a:t>Attend and be punctual to 100% of lessons. </a:t>
            </a:r>
          </a:p>
          <a:p>
            <a:r>
              <a:rPr lang="en-GB" sz="3200" dirty="0"/>
              <a:t>Be well organised, keep an a4 lever arch file with your notes from lessons. </a:t>
            </a:r>
          </a:p>
          <a:p>
            <a:r>
              <a:rPr lang="en-GB" sz="3200" dirty="0"/>
              <a:t>Be enthusiastic about learning about the world around you and the society you live in. </a:t>
            </a:r>
          </a:p>
          <a:p>
            <a:r>
              <a:rPr lang="en-GB" sz="3200" dirty="0"/>
              <a:t>Good literacy and written skills. </a:t>
            </a:r>
          </a:p>
        </p:txBody>
      </p:sp>
    </p:spTree>
    <p:extLst>
      <p:ext uri="{BB962C8B-B14F-4D97-AF65-F5344CB8AC3E}">
        <p14:creationId xmlns:p14="http://schemas.microsoft.com/office/powerpoint/2010/main" val="77538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b="1" dirty="0">
                <a:latin typeface="+mn-lt"/>
              </a:rPr>
              <a:t>What you can expect from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3200" dirty="0"/>
              <a:t>Lessons that are well-planned and interesting.</a:t>
            </a:r>
          </a:p>
          <a:p>
            <a:r>
              <a:rPr lang="en-GB" sz="3200" dirty="0"/>
              <a:t>Appropriate lesson resources, including material to extend your knowledge and understanding. </a:t>
            </a:r>
          </a:p>
          <a:p>
            <a:r>
              <a:rPr lang="en-GB" sz="3200" dirty="0"/>
              <a:t>Support with assessments. </a:t>
            </a:r>
          </a:p>
          <a:p>
            <a:r>
              <a:rPr lang="en-GB" sz="3200" dirty="0"/>
              <a:t>Assessments that are marked to a high standard with clear feedback on how to improve.</a:t>
            </a:r>
          </a:p>
        </p:txBody>
      </p:sp>
    </p:spTree>
    <p:extLst>
      <p:ext uri="{BB962C8B-B14F-4D97-AF65-F5344CB8AC3E}">
        <p14:creationId xmlns:p14="http://schemas.microsoft.com/office/powerpoint/2010/main" val="1725291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5987008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b="1" dirty="0"/>
              <a:t>Example task - Serial Killers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63005"/>
            <a:ext cx="7499176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/>
              <a:t>Write down which 5 groups of people are the most common victim for serial killers in the UK...</a:t>
            </a:r>
          </a:p>
          <a:p>
            <a:pPr>
              <a:buNone/>
            </a:pPr>
            <a:endParaRPr lang="en-GB" sz="2400" dirty="0"/>
          </a:p>
          <a:p>
            <a:r>
              <a:rPr lang="en-GB" sz="2400" dirty="0"/>
              <a:t>Children </a:t>
            </a:r>
          </a:p>
          <a:p>
            <a:r>
              <a:rPr lang="en-GB" sz="2400" dirty="0"/>
              <a:t>Elderly people</a:t>
            </a:r>
          </a:p>
          <a:p>
            <a:r>
              <a:rPr lang="en-GB" sz="2400" dirty="0"/>
              <a:t>Prostitutes</a:t>
            </a:r>
          </a:p>
          <a:p>
            <a:r>
              <a:rPr lang="en-GB" sz="2400" dirty="0"/>
              <a:t>Young runaways</a:t>
            </a:r>
          </a:p>
          <a:p>
            <a:r>
              <a:rPr lang="en-GB" sz="2400" dirty="0"/>
              <a:t>Homosexual people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708920"/>
            <a:ext cx="3721813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b="1" dirty="0"/>
              <a:t>Example task – Social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63005"/>
            <a:ext cx="8856984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/>
              <a:t>Describe this woman (what would you expect her to be like?):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98626"/>
            <a:ext cx="5400600" cy="4045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305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b="1" dirty="0"/>
              <a:t>Example task – Social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2059" y="1544256"/>
            <a:ext cx="5172693" cy="51971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GB" sz="2000" dirty="0"/>
              <a:t>This is Dorothea Puente.</a:t>
            </a:r>
          </a:p>
          <a:p>
            <a:r>
              <a:rPr lang="en-GB" sz="2000" dirty="0"/>
              <a:t>One of America’s most prolific serial killers </a:t>
            </a:r>
          </a:p>
          <a:p>
            <a:r>
              <a:rPr lang="en-GB" sz="2000" dirty="0"/>
              <a:t>Killed residents in her retirement home by poisoning them and claimed their pensions.</a:t>
            </a:r>
          </a:p>
          <a:p>
            <a:r>
              <a:rPr lang="en-GB" sz="2000" dirty="0"/>
              <a:t>She was discovered when in a particularly hot summer a neighbour complained about the smell coming from her property.</a:t>
            </a:r>
          </a:p>
          <a:p>
            <a:r>
              <a:rPr lang="en-GB" sz="2000" dirty="0"/>
              <a:t>Several bodies were found in shallow graves, another in the freezer.  </a:t>
            </a:r>
          </a:p>
          <a:p>
            <a:r>
              <a:rPr lang="en-GB" sz="2000" dirty="0"/>
              <a:t>She was convicted for 7 murders but it is suspected she killed far more.</a:t>
            </a:r>
          </a:p>
          <a:p>
            <a:r>
              <a:rPr lang="en-GB" sz="2000" dirty="0"/>
              <a:t>Dorothea spent the rest of her life in prison – publishing a recipe book called “Cooking with a serial killer” from jail. </a:t>
            </a:r>
          </a:p>
          <a:p>
            <a:r>
              <a:rPr lang="en-GB" sz="2000" dirty="0"/>
              <a:t>She never showed any remorse.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3030499" cy="2269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3279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147248" cy="536145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40000" lnSpcReduction="20000"/>
          </a:bodyPr>
          <a:lstStyle/>
          <a:p>
            <a:r>
              <a:rPr lang="en-GB" sz="4500" dirty="0">
                <a:latin typeface="Comic Sans MS" pitchFamily="66" charset="0"/>
              </a:rPr>
              <a:t>Social Researcher</a:t>
            </a:r>
          </a:p>
          <a:p>
            <a:r>
              <a:rPr lang="en-GB" sz="4500" dirty="0">
                <a:latin typeface="Comic Sans MS" pitchFamily="66" charset="0"/>
              </a:rPr>
              <a:t>Counsellor</a:t>
            </a:r>
          </a:p>
          <a:p>
            <a:r>
              <a:rPr lang="en-GB" sz="4500" dirty="0">
                <a:latin typeface="Comic Sans MS" pitchFamily="66" charset="0"/>
              </a:rPr>
              <a:t>Community Development Worker</a:t>
            </a:r>
          </a:p>
          <a:p>
            <a:r>
              <a:rPr lang="en-GB" sz="4500" dirty="0">
                <a:latin typeface="Comic Sans MS" pitchFamily="66" charset="0"/>
              </a:rPr>
              <a:t>Police (both officers and police support)</a:t>
            </a:r>
          </a:p>
          <a:p>
            <a:r>
              <a:rPr lang="en-GB" sz="4500" dirty="0">
                <a:latin typeface="Comic Sans MS" pitchFamily="66" charset="0"/>
              </a:rPr>
              <a:t>Advice Worker</a:t>
            </a:r>
          </a:p>
          <a:p>
            <a:r>
              <a:rPr lang="en-GB" sz="4500" dirty="0">
                <a:latin typeface="Comic Sans MS" pitchFamily="66" charset="0"/>
              </a:rPr>
              <a:t>Social Worker</a:t>
            </a:r>
          </a:p>
          <a:p>
            <a:r>
              <a:rPr lang="en-GB" sz="4500" dirty="0">
                <a:latin typeface="Comic Sans MS" pitchFamily="66" charset="0"/>
              </a:rPr>
              <a:t>Probation Worker </a:t>
            </a:r>
          </a:p>
          <a:p>
            <a:r>
              <a:rPr lang="en-GB" sz="4500" dirty="0">
                <a:latin typeface="Comic Sans MS" pitchFamily="66" charset="0"/>
              </a:rPr>
              <a:t>Lecturer </a:t>
            </a:r>
          </a:p>
          <a:p>
            <a:r>
              <a:rPr lang="en-GB" sz="4500" dirty="0">
                <a:latin typeface="Comic Sans MS" pitchFamily="66" charset="0"/>
              </a:rPr>
              <a:t>Charity Fundraiser</a:t>
            </a:r>
          </a:p>
          <a:p>
            <a:r>
              <a:rPr lang="en-GB" sz="4500" dirty="0">
                <a:latin typeface="Comic Sans MS" pitchFamily="66" charset="0"/>
              </a:rPr>
              <a:t>Primary School Teacher</a:t>
            </a:r>
          </a:p>
          <a:p>
            <a:r>
              <a:rPr lang="en-GB" sz="4500" dirty="0">
                <a:latin typeface="Comic Sans MS" pitchFamily="66" charset="0"/>
              </a:rPr>
              <a:t>Secondary School Teacher</a:t>
            </a:r>
          </a:p>
          <a:p>
            <a:r>
              <a:rPr lang="en-GB" sz="4500" dirty="0">
                <a:latin typeface="Comic Sans MS" pitchFamily="66" charset="0"/>
              </a:rPr>
              <a:t>Youth Worker</a:t>
            </a:r>
          </a:p>
          <a:p>
            <a:r>
              <a:rPr lang="en-GB" sz="4500" dirty="0">
                <a:latin typeface="Comic Sans MS" pitchFamily="66" charset="0"/>
              </a:rPr>
              <a:t>Human Resources Work </a:t>
            </a:r>
          </a:p>
          <a:p>
            <a:r>
              <a:rPr lang="en-GB" sz="4500" dirty="0">
                <a:latin typeface="Comic Sans MS" pitchFamily="66" charset="0"/>
              </a:rPr>
              <a:t>Housing Manager</a:t>
            </a:r>
          </a:p>
          <a:p>
            <a:r>
              <a:rPr lang="en-GB" sz="4500" dirty="0">
                <a:latin typeface="Comic Sans MS" pitchFamily="66" charset="0"/>
              </a:rPr>
              <a:t>Public Administration</a:t>
            </a:r>
          </a:p>
          <a:p>
            <a:r>
              <a:rPr lang="en-GB" sz="4500" dirty="0">
                <a:latin typeface="Comic Sans MS" pitchFamily="66" charset="0"/>
              </a:rPr>
              <a:t>Prison Governor </a:t>
            </a:r>
          </a:p>
          <a:p>
            <a:r>
              <a:rPr lang="en-GB" sz="4500" dirty="0">
                <a:latin typeface="Comic Sans MS" pitchFamily="66" charset="0"/>
              </a:rPr>
              <a:t>And many other graduate careers where a non subject specific degree is needed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b="48798"/>
          <a:stretch>
            <a:fillRect/>
          </a:stretch>
        </p:blipFill>
        <p:spPr bwMode="auto">
          <a:xfrm>
            <a:off x="3995936" y="2708920"/>
            <a:ext cx="430102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611560" y="136421"/>
            <a:ext cx="7931224" cy="980728"/>
          </a:xfrm>
          <a:prstGeom prst="roundRect">
            <a:avLst/>
          </a:prstGeom>
          <a:solidFill>
            <a:srgbClr val="AA32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403648" y="136421"/>
            <a:ext cx="4742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Comic Sans MS" pitchFamily="66" charset="0"/>
              </a:rPr>
              <a:t>Sociology jobs...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01922" cy="1143000"/>
          </a:xfrm>
          <a:noFill/>
        </p:spPr>
        <p:txBody>
          <a:bodyPr>
            <a:normAutofit/>
          </a:bodyPr>
          <a:lstStyle/>
          <a:p>
            <a:r>
              <a:rPr lang="en-GB" b="1" dirty="0">
                <a:latin typeface="+mn-lt"/>
              </a:rPr>
              <a:t>Sociology A Level at Cannock Chase High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998222"/>
            <a:ext cx="8801922" cy="2599130"/>
          </a:xfrm>
          <a:noFill/>
        </p:spPr>
        <p:txBody>
          <a:bodyPr>
            <a:noAutofit/>
          </a:bodyPr>
          <a:lstStyle/>
          <a:p>
            <a:r>
              <a:rPr lang="en-GB" sz="2000" b="1" u="sng" dirty="0"/>
              <a:t>A Level (two year course)</a:t>
            </a:r>
            <a:endParaRPr lang="en-GB" sz="2000" b="1" dirty="0"/>
          </a:p>
          <a:p>
            <a:r>
              <a:rPr lang="en-GB" sz="2000" b="1" dirty="0"/>
              <a:t>Paper 1: Education with Theory and Methods</a:t>
            </a:r>
          </a:p>
          <a:p>
            <a:pPr lvl="0"/>
            <a:r>
              <a:rPr lang="en-GB" sz="2000" b="1" dirty="0"/>
              <a:t>Written two hour exam</a:t>
            </a:r>
          </a:p>
          <a:p>
            <a:r>
              <a:rPr lang="en-GB" sz="2000" b="1" dirty="0"/>
              <a:t>Paper 2: Topics within Sociology: Families and Households and Beliefs in Society</a:t>
            </a:r>
          </a:p>
          <a:p>
            <a:pPr lvl="0"/>
            <a:r>
              <a:rPr lang="en-GB" sz="2000" b="1" dirty="0"/>
              <a:t>Written two hour exam</a:t>
            </a:r>
          </a:p>
          <a:p>
            <a:r>
              <a:rPr lang="en-GB" sz="2000" b="1" dirty="0"/>
              <a:t>Paper 3: Crime and Deviance with Theory and Methods</a:t>
            </a:r>
          </a:p>
          <a:p>
            <a:pPr lvl="0"/>
            <a:r>
              <a:rPr lang="en-GB" sz="2000" b="1" dirty="0"/>
              <a:t>Written two hour exam</a:t>
            </a:r>
          </a:p>
          <a:p>
            <a:pPr marL="0" indent="0">
              <a:buNone/>
            </a:pPr>
            <a:endParaRPr lang="en-GB" sz="20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700808"/>
            <a:ext cx="88019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AS Level (one year course)</a:t>
            </a:r>
            <a:endParaRPr lang="en-GB" sz="2000" b="1" dirty="0"/>
          </a:p>
          <a:p>
            <a:r>
              <a:rPr lang="en-GB" sz="2000" b="1" dirty="0"/>
              <a:t>Paper 1: Education with Methods in Context</a:t>
            </a:r>
          </a:p>
          <a:p>
            <a:pPr lvl="0"/>
            <a:r>
              <a:rPr lang="en-GB" sz="2000" b="1" dirty="0"/>
              <a:t>Written ninety minute exam</a:t>
            </a:r>
          </a:p>
          <a:p>
            <a:r>
              <a:rPr lang="en-GB" sz="2000" b="1" dirty="0"/>
              <a:t>Paper 2: Research Methods and Topics within Sociology </a:t>
            </a:r>
            <a:r>
              <a:rPr lang="en-GB" sz="2000" b="1" dirty="0" smtClean="0"/>
              <a:t>(</a:t>
            </a:r>
            <a:r>
              <a:rPr lang="en-GB" sz="2000" b="1" dirty="0" smtClean="0"/>
              <a:t>Families and Households</a:t>
            </a:r>
            <a:r>
              <a:rPr lang="en-GB" sz="2000" b="1" dirty="0" smtClean="0"/>
              <a:t>)</a:t>
            </a:r>
            <a:endParaRPr lang="en-GB" sz="2000" b="1" dirty="0"/>
          </a:p>
          <a:p>
            <a:pPr lvl="0"/>
            <a:r>
              <a:rPr lang="en-GB" sz="2000" b="1" dirty="0"/>
              <a:t>Written ninety minute exam</a:t>
            </a:r>
          </a:p>
        </p:txBody>
      </p:sp>
    </p:spTree>
    <p:extLst>
      <p:ext uri="{BB962C8B-B14F-4D97-AF65-F5344CB8AC3E}">
        <p14:creationId xmlns:p14="http://schemas.microsoft.com/office/powerpoint/2010/main" val="24242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56E13-AAA0-4024-9563-15D223A0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60" y="116632"/>
            <a:ext cx="8706679" cy="994172"/>
          </a:xfrm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1 – Educatio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6A4BB-46AD-4AB8-8C39-85E1D3FCC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660" y="1340768"/>
            <a:ext cx="8925339" cy="4351338"/>
          </a:xfrm>
        </p:spPr>
        <p:txBody>
          <a:bodyPr>
            <a:noAutofit/>
          </a:bodyPr>
          <a:lstStyle/>
          <a:p>
            <a:r>
              <a:rPr lang="en-GB" sz="2800" b="1" dirty="0"/>
              <a:t>Role and function of education </a:t>
            </a:r>
            <a:r>
              <a:rPr lang="en-GB" sz="2800" dirty="0"/>
              <a:t>- Theories – Functionalism, New Right Marxism, Feminism, Social Action</a:t>
            </a:r>
          </a:p>
          <a:p>
            <a:r>
              <a:rPr lang="en-GB" sz="2800" b="1" dirty="0"/>
              <a:t>Educational policies </a:t>
            </a:r>
            <a:r>
              <a:rPr lang="en-GB" sz="2800" dirty="0"/>
              <a:t>– Have they created equality for all? - comprehensive system, private schools, grammar schools, marketisation, free schools, parentocracy, New Labour policies, Current Conservative government</a:t>
            </a:r>
          </a:p>
          <a:p>
            <a:r>
              <a:rPr lang="en-GB" sz="2800" b="1" dirty="0"/>
              <a:t>Achievement of social groups</a:t>
            </a:r>
            <a:r>
              <a:rPr lang="en-GB" sz="2800" dirty="0"/>
              <a:t>– internal and external factors – class, gender and </a:t>
            </a:r>
            <a:r>
              <a:rPr lang="en-GB" sz="2800" dirty="0" smtClean="0"/>
              <a:t>ethnicity. Why do girls outperform boys?</a:t>
            </a:r>
            <a:endParaRPr lang="en-GB" sz="2800" dirty="0"/>
          </a:p>
          <a:p>
            <a:r>
              <a:rPr lang="en-GB" sz="2800" b="1" dirty="0"/>
              <a:t>School processes and impact on achievement of social groups </a:t>
            </a:r>
            <a:r>
              <a:rPr lang="en-GB" sz="2800" dirty="0"/>
              <a:t>– labelling, self fulfilling prophecy, setting and streaming, sub cultures, hidden curriculum</a:t>
            </a:r>
          </a:p>
        </p:txBody>
      </p:sp>
    </p:spTree>
    <p:extLst>
      <p:ext uri="{BB962C8B-B14F-4D97-AF65-F5344CB8AC3E}">
        <p14:creationId xmlns:p14="http://schemas.microsoft.com/office/powerpoint/2010/main" val="127454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14671-C7DA-4E91-A9E0-79BB675F2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049" y="0"/>
            <a:ext cx="8614742" cy="994172"/>
          </a:xfrm>
        </p:spPr>
        <p:txBody>
          <a:bodyPr>
            <a:normAutofit/>
          </a:bodyPr>
          <a:lstStyle/>
          <a:p>
            <a:r>
              <a:rPr lang="en-GB" sz="4050" b="1" dirty="0" smtClean="0"/>
              <a:t>Year 1 - Families </a:t>
            </a:r>
            <a:r>
              <a:rPr lang="en-GB" sz="4050" b="1" dirty="0"/>
              <a:t>and Households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419-5C66-49F7-BE48-FC9498E2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21" y="994172"/>
            <a:ext cx="9006979" cy="3906079"/>
          </a:xfrm>
        </p:spPr>
        <p:txBody>
          <a:bodyPr>
            <a:noAutofit/>
          </a:bodyPr>
          <a:lstStyle/>
          <a:p>
            <a:r>
              <a:rPr lang="en-GB" sz="2800" b="1" dirty="0"/>
              <a:t>Theories of the </a:t>
            </a:r>
            <a:r>
              <a:rPr lang="en-GB" sz="2800" b="1" dirty="0" smtClean="0"/>
              <a:t>family </a:t>
            </a:r>
            <a:r>
              <a:rPr lang="en-GB" sz="2800" dirty="0" smtClean="0"/>
              <a:t>– what is the role of the family? Is it a positive or negative institution? </a:t>
            </a:r>
            <a:endParaRPr lang="en-GB" sz="2800" dirty="0"/>
          </a:p>
          <a:p>
            <a:r>
              <a:rPr lang="en-GB" sz="2800" b="1" dirty="0" smtClean="0"/>
              <a:t>Couples</a:t>
            </a:r>
            <a:r>
              <a:rPr lang="en-GB" sz="2800" dirty="0" smtClean="0"/>
              <a:t> – are the roles shared equally?</a:t>
            </a:r>
            <a:endParaRPr lang="en-GB" sz="2800" dirty="0"/>
          </a:p>
          <a:p>
            <a:r>
              <a:rPr lang="en-GB" sz="2800" b="1" dirty="0" smtClean="0"/>
              <a:t>Childhood</a:t>
            </a:r>
            <a:r>
              <a:rPr lang="en-GB" sz="2800" dirty="0" smtClean="0"/>
              <a:t> – how childhood is socially constructed</a:t>
            </a:r>
            <a:endParaRPr lang="en-GB" sz="2800" dirty="0"/>
          </a:p>
          <a:p>
            <a:r>
              <a:rPr lang="en-GB" sz="2800" b="1" dirty="0"/>
              <a:t>Changing family </a:t>
            </a:r>
            <a:r>
              <a:rPr lang="en-GB" sz="2800" b="1" dirty="0" smtClean="0"/>
              <a:t>patterns </a:t>
            </a:r>
            <a:r>
              <a:rPr lang="en-GB" sz="2800" dirty="0" smtClean="0"/>
              <a:t>– marriage, divorce, cohabitation – how do these changes affect the family?</a:t>
            </a:r>
            <a:endParaRPr lang="en-GB" sz="2800" dirty="0"/>
          </a:p>
          <a:p>
            <a:r>
              <a:rPr lang="en-GB" sz="2800" b="1" dirty="0"/>
              <a:t>Family </a:t>
            </a:r>
            <a:r>
              <a:rPr lang="en-GB" sz="2800" b="1" dirty="0" smtClean="0"/>
              <a:t>diversity </a:t>
            </a:r>
            <a:r>
              <a:rPr lang="en-GB" sz="2800" dirty="0" smtClean="0"/>
              <a:t>– different family types and whether this is good or bad for society</a:t>
            </a:r>
          </a:p>
          <a:p>
            <a:r>
              <a:rPr lang="en-GB" sz="2800" b="1" dirty="0" smtClean="0"/>
              <a:t>Demographic changes </a:t>
            </a:r>
            <a:r>
              <a:rPr lang="en-GB" sz="2800" dirty="0" smtClean="0"/>
              <a:t>– patterns in births, deaths and fertility rates, migration patterns, sociological explanations of these</a:t>
            </a:r>
          </a:p>
          <a:p>
            <a:r>
              <a:rPr lang="en-GB" sz="2800" b="1" dirty="0" smtClean="0"/>
              <a:t>Family </a:t>
            </a:r>
            <a:r>
              <a:rPr lang="en-GB" sz="2800" b="1" dirty="0"/>
              <a:t>and social </a:t>
            </a:r>
            <a:r>
              <a:rPr lang="en-GB" sz="2800" b="1" dirty="0" smtClean="0"/>
              <a:t>policy </a:t>
            </a:r>
            <a:r>
              <a:rPr lang="en-GB" sz="2800" dirty="0" smtClean="0"/>
              <a:t>– policies that affect the family, both direct and indirect, sociological explanations of these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5069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14671-C7DA-4E91-A9E0-79BB675F2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349" y="-3121"/>
            <a:ext cx="8614742" cy="994172"/>
          </a:xfrm>
        </p:spPr>
        <p:txBody>
          <a:bodyPr>
            <a:normAutofit/>
          </a:bodyPr>
          <a:lstStyle/>
          <a:p>
            <a:r>
              <a:rPr lang="en-GB" sz="4050" b="1" dirty="0" smtClean="0"/>
              <a:t>Year 1 - Research </a:t>
            </a:r>
            <a:r>
              <a:rPr lang="en-GB" sz="4050" b="1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37419-5C66-49F7-BE48-FC9498E2B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199" y="836712"/>
            <a:ext cx="8887801" cy="39060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/>
              <a:t>Strengths and weaknesses of each research method: </a:t>
            </a:r>
          </a:p>
          <a:p>
            <a:pPr marL="0" indent="0">
              <a:buNone/>
            </a:pPr>
            <a:r>
              <a:rPr lang="en-GB" sz="3200" dirty="0"/>
              <a:t>	- </a:t>
            </a:r>
            <a:r>
              <a:rPr lang="en-GB" sz="3200" b="1" dirty="0"/>
              <a:t>Laboratory experiments</a:t>
            </a:r>
          </a:p>
          <a:p>
            <a:pPr marL="0" indent="0">
              <a:buNone/>
            </a:pPr>
            <a:r>
              <a:rPr lang="en-GB" sz="3200" b="1" dirty="0"/>
              <a:t>	- Field experiments</a:t>
            </a:r>
          </a:p>
          <a:p>
            <a:pPr marL="0" indent="0">
              <a:buNone/>
            </a:pPr>
            <a:r>
              <a:rPr lang="en-GB" sz="3200" b="1" dirty="0"/>
              <a:t>	- Questionnaires</a:t>
            </a:r>
          </a:p>
          <a:p>
            <a:pPr marL="0" indent="0">
              <a:buNone/>
            </a:pPr>
            <a:r>
              <a:rPr lang="en-GB" sz="3200" b="1" dirty="0"/>
              <a:t>	- Interviews; structured, semi- structured, </a:t>
            </a:r>
            <a:r>
              <a:rPr lang="en-GB" sz="3200" b="1" dirty="0" smtClean="0"/>
              <a:t>	unstructured</a:t>
            </a:r>
            <a:r>
              <a:rPr lang="en-GB" sz="3200" b="1" dirty="0"/>
              <a:t>, </a:t>
            </a:r>
            <a:r>
              <a:rPr lang="en-GB" sz="3200" b="1" dirty="0" smtClean="0"/>
              <a:t>group</a:t>
            </a:r>
            <a:endParaRPr lang="en-GB" sz="3200" b="1" dirty="0"/>
          </a:p>
          <a:p>
            <a:pPr marL="0" indent="0">
              <a:buNone/>
            </a:pPr>
            <a:r>
              <a:rPr lang="en-GB" sz="3200" b="1" dirty="0"/>
              <a:t>	- Participant observation covert/overt, </a:t>
            </a:r>
          </a:p>
          <a:p>
            <a:pPr marL="0" indent="0">
              <a:buNone/>
            </a:pPr>
            <a:r>
              <a:rPr lang="en-GB" sz="3200" b="1" dirty="0"/>
              <a:t>	- Non- participant observation covert/overt</a:t>
            </a:r>
          </a:p>
          <a:p>
            <a:pPr marL="0" indent="0">
              <a:buNone/>
            </a:pPr>
            <a:r>
              <a:rPr lang="en-GB" sz="3200" b="1" dirty="0"/>
              <a:t>	- Official statistics</a:t>
            </a:r>
          </a:p>
          <a:p>
            <a:pPr marL="0" indent="0">
              <a:buNone/>
            </a:pPr>
            <a:r>
              <a:rPr lang="en-GB" sz="3200" b="1" dirty="0"/>
              <a:t>	- Documents</a:t>
            </a:r>
          </a:p>
          <a:p>
            <a:pPr marL="0" indent="0">
              <a:buNone/>
            </a:pPr>
            <a:r>
              <a:rPr lang="en-GB" sz="3200" dirty="0" smtClean="0"/>
              <a:t>!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1432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886700" cy="1325563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Year 2 -Beliefs </a:t>
            </a:r>
            <a:r>
              <a:rPr lang="en-GB" sz="4400" b="1" dirty="0"/>
              <a:t>in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24936" cy="4351338"/>
          </a:xfrm>
        </p:spPr>
        <p:txBody>
          <a:bodyPr>
            <a:noAutofit/>
          </a:bodyPr>
          <a:lstStyle/>
          <a:p>
            <a:r>
              <a:rPr lang="en-GB" sz="2800" b="1" dirty="0"/>
              <a:t>Theories of </a:t>
            </a:r>
            <a:r>
              <a:rPr lang="en-GB" sz="2800" b="1" dirty="0" smtClean="0"/>
              <a:t>religion </a:t>
            </a:r>
            <a:r>
              <a:rPr lang="en-GB" sz="2800" dirty="0" smtClean="0"/>
              <a:t>– does religion cause conflict?</a:t>
            </a:r>
            <a:endParaRPr lang="en-GB" sz="2800" dirty="0"/>
          </a:p>
          <a:p>
            <a:r>
              <a:rPr lang="en-GB" sz="2800" b="1" dirty="0"/>
              <a:t>Religion and social </a:t>
            </a:r>
            <a:r>
              <a:rPr lang="en-GB" sz="2800" b="1" dirty="0" smtClean="0"/>
              <a:t>change </a:t>
            </a:r>
            <a:r>
              <a:rPr lang="en-GB" sz="2800" dirty="0" smtClean="0"/>
              <a:t>– Martin Luther King </a:t>
            </a:r>
            <a:endParaRPr lang="en-GB" sz="2800" dirty="0"/>
          </a:p>
          <a:p>
            <a:r>
              <a:rPr lang="en-GB" sz="2800" b="1" dirty="0" smtClean="0"/>
              <a:t>Secularisation</a:t>
            </a:r>
            <a:r>
              <a:rPr lang="en-GB" sz="2800" dirty="0" smtClean="0"/>
              <a:t> – how religion is becoming less significant in people's lives</a:t>
            </a:r>
            <a:endParaRPr lang="en-GB" sz="2800" dirty="0"/>
          </a:p>
          <a:p>
            <a:r>
              <a:rPr lang="en-GB" sz="2800" b="1" dirty="0"/>
              <a:t>Religion, renewal and </a:t>
            </a:r>
            <a:r>
              <a:rPr lang="en-GB" sz="2800" b="1" dirty="0" smtClean="0"/>
              <a:t>choice </a:t>
            </a:r>
            <a:r>
              <a:rPr lang="en-GB" sz="2800" dirty="0" smtClean="0"/>
              <a:t>– individuals can pick and choose different religions that suit their own identity </a:t>
            </a:r>
            <a:endParaRPr lang="en-GB" sz="2800" dirty="0"/>
          </a:p>
          <a:p>
            <a:r>
              <a:rPr lang="en-GB" sz="2800" b="1" dirty="0"/>
              <a:t>Religion in a global </a:t>
            </a:r>
            <a:r>
              <a:rPr lang="en-GB" sz="2800" b="1" dirty="0" smtClean="0"/>
              <a:t>context </a:t>
            </a:r>
            <a:r>
              <a:rPr lang="en-GB" sz="2800" dirty="0" smtClean="0"/>
              <a:t>– the impact of globalisation on religion e.g. the rise in Fundamentalism</a:t>
            </a:r>
            <a:endParaRPr lang="en-GB" sz="2800" dirty="0"/>
          </a:p>
          <a:p>
            <a:r>
              <a:rPr lang="en-GB" sz="2800" b="1" dirty="0"/>
              <a:t>Organisations, movements and </a:t>
            </a:r>
            <a:r>
              <a:rPr lang="en-GB" sz="2800" b="1" dirty="0" smtClean="0"/>
              <a:t>members </a:t>
            </a:r>
            <a:r>
              <a:rPr lang="en-GB" sz="2800" dirty="0" smtClean="0"/>
              <a:t>– sects, cults and new religious movements e.g. Scientology</a:t>
            </a:r>
            <a:endParaRPr lang="en-GB" sz="2800" dirty="0"/>
          </a:p>
          <a:p>
            <a:r>
              <a:rPr lang="en-GB" sz="2800" b="1" dirty="0"/>
              <a:t>Ideology and </a:t>
            </a:r>
            <a:r>
              <a:rPr lang="en-GB" sz="2800" b="1" dirty="0" smtClean="0"/>
              <a:t>science </a:t>
            </a:r>
            <a:r>
              <a:rPr lang="en-GB" sz="2800" dirty="0" smtClean="0"/>
              <a:t>– </a:t>
            </a:r>
            <a:r>
              <a:rPr lang="en-GB" sz="2800" dirty="0" smtClean="0"/>
              <a:t>science vs religion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3118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56E13-AAA0-4024-9563-15D223A0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52" y="0"/>
            <a:ext cx="8706679" cy="994172"/>
          </a:xfrm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 2 –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Crime and Deviance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6A4BB-46AD-4AB8-8C39-85E1D3FCC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9" y="994172"/>
            <a:ext cx="8972541" cy="4836195"/>
          </a:xfrm>
        </p:spPr>
        <p:txBody>
          <a:bodyPr>
            <a:noAutofit/>
          </a:bodyPr>
          <a:lstStyle/>
          <a:p>
            <a:r>
              <a:rPr lang="en-GB" sz="2000" b="1" dirty="0"/>
              <a:t>Functionalism, strain and subcultural </a:t>
            </a:r>
            <a:r>
              <a:rPr lang="en-GB" sz="2000" b="1" dirty="0" smtClean="0"/>
              <a:t>theories </a:t>
            </a:r>
            <a:r>
              <a:rPr lang="en-GB" sz="2000" dirty="0" smtClean="0"/>
              <a:t>– how crime is functional for society, why people  individuals join criminal gangs</a:t>
            </a:r>
            <a:endParaRPr lang="en-GB" sz="2000" dirty="0"/>
          </a:p>
          <a:p>
            <a:r>
              <a:rPr lang="en-GB" sz="2000" b="1" dirty="0"/>
              <a:t>Interactionism and labelling theory </a:t>
            </a:r>
            <a:r>
              <a:rPr lang="en-GB" sz="2000" dirty="0" smtClean="0"/>
              <a:t>– how crime is socially constructed. The impact of being labelled by the police</a:t>
            </a:r>
            <a:endParaRPr lang="en-GB" sz="2000" dirty="0"/>
          </a:p>
          <a:p>
            <a:r>
              <a:rPr lang="en-GB" sz="2000" b="1" dirty="0"/>
              <a:t>Class, power and </a:t>
            </a:r>
            <a:r>
              <a:rPr lang="en-GB" sz="2000" b="1" dirty="0" smtClean="0"/>
              <a:t>crime </a:t>
            </a:r>
            <a:r>
              <a:rPr lang="en-GB" sz="2000" dirty="0" smtClean="0"/>
              <a:t>– crimes of the powerful</a:t>
            </a:r>
            <a:endParaRPr lang="en-GB" sz="2000" dirty="0"/>
          </a:p>
          <a:p>
            <a:r>
              <a:rPr lang="en-GB" sz="2000" b="1" dirty="0"/>
              <a:t>Realist theories of </a:t>
            </a:r>
            <a:r>
              <a:rPr lang="en-GB" sz="2000" b="1" dirty="0" smtClean="0"/>
              <a:t>crime </a:t>
            </a:r>
            <a:r>
              <a:rPr lang="en-GB" sz="2000" dirty="0" smtClean="0"/>
              <a:t>– solutions to crime and its influence on government policies</a:t>
            </a:r>
            <a:endParaRPr lang="en-GB" sz="2000" dirty="0"/>
          </a:p>
          <a:p>
            <a:r>
              <a:rPr lang="en-GB" sz="2000" b="1" dirty="0"/>
              <a:t>Gender, crime and </a:t>
            </a:r>
            <a:r>
              <a:rPr lang="en-GB" sz="2000" b="1" dirty="0" smtClean="0"/>
              <a:t>justice </a:t>
            </a:r>
            <a:r>
              <a:rPr lang="en-GB" sz="2000" dirty="0" smtClean="0"/>
              <a:t>– why men commit more crime than women</a:t>
            </a:r>
            <a:endParaRPr lang="en-GB" sz="2000" dirty="0"/>
          </a:p>
          <a:p>
            <a:r>
              <a:rPr lang="en-GB" sz="2000" b="1" dirty="0"/>
              <a:t>Ethnicity, crime and </a:t>
            </a:r>
            <a:r>
              <a:rPr lang="en-GB" sz="2000" b="1" dirty="0" smtClean="0"/>
              <a:t>justice </a:t>
            </a:r>
            <a:r>
              <a:rPr lang="en-GB" sz="2000" dirty="0" smtClean="0"/>
              <a:t>– why ethnic minorities are more likely to be stopped and searched by th</a:t>
            </a:r>
            <a:r>
              <a:rPr lang="en-GB" sz="2000" dirty="0" smtClean="0"/>
              <a:t>e </a:t>
            </a:r>
            <a:r>
              <a:rPr lang="en-GB" sz="2000" dirty="0" smtClean="0"/>
              <a:t>police</a:t>
            </a:r>
            <a:endParaRPr lang="en-GB" sz="2000" dirty="0"/>
          </a:p>
          <a:p>
            <a:r>
              <a:rPr lang="en-GB" sz="2000" b="1" dirty="0"/>
              <a:t>Crime and the media </a:t>
            </a:r>
            <a:r>
              <a:rPr lang="en-GB" sz="2000" dirty="0" smtClean="0"/>
              <a:t>– how the media exaggerates  certain crimes and demonises individuals</a:t>
            </a:r>
            <a:endParaRPr lang="en-GB" sz="2000" dirty="0"/>
          </a:p>
          <a:p>
            <a:r>
              <a:rPr lang="en-GB" sz="2000" b="1" dirty="0"/>
              <a:t>Globalisation, green crime, human rights and state </a:t>
            </a:r>
            <a:r>
              <a:rPr lang="en-GB" sz="2000" b="1" dirty="0" smtClean="0"/>
              <a:t>crime </a:t>
            </a:r>
            <a:r>
              <a:rPr lang="en-GB" sz="2000" dirty="0" smtClean="0"/>
              <a:t>– cyber crimes</a:t>
            </a:r>
            <a:endParaRPr lang="en-GB" sz="2000" dirty="0"/>
          </a:p>
          <a:p>
            <a:r>
              <a:rPr lang="en-GB" sz="2000" b="1" dirty="0"/>
              <a:t>Crime prevention, punishment, control and victims </a:t>
            </a:r>
            <a:r>
              <a:rPr lang="en-GB" sz="2000" dirty="0" smtClean="0"/>
              <a:t>– different types of punishment, who is more likely to be a victim of crime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4861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954" y="0"/>
            <a:ext cx="8191822" cy="1325563"/>
          </a:xfrm>
        </p:spPr>
        <p:txBody>
          <a:bodyPr/>
          <a:lstStyle/>
          <a:p>
            <a:r>
              <a:rPr lang="en-GB" b="1" dirty="0" smtClean="0"/>
              <a:t>Year 1 and 2 Theory </a:t>
            </a:r>
            <a:r>
              <a:rPr lang="en-GB" b="1" dirty="0"/>
              <a:t>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525963"/>
          </a:xfrm>
        </p:spPr>
        <p:txBody>
          <a:bodyPr>
            <a:noAutofit/>
          </a:bodyPr>
          <a:lstStyle/>
          <a:p>
            <a:r>
              <a:rPr lang="en-GB" sz="2400" dirty="0"/>
              <a:t>Quantitative and qualitative methods; research design </a:t>
            </a:r>
          </a:p>
          <a:p>
            <a:r>
              <a:rPr lang="en-GB" sz="2400" dirty="0"/>
              <a:t>Questionnaires, interviews, participant and non-participant observation, experiments, documents, official statistics (</a:t>
            </a:r>
          </a:p>
          <a:p>
            <a:r>
              <a:rPr lang="en-GB" sz="2400" dirty="0"/>
              <a:t>Primary and secondary data; qualitative and quantitative data. </a:t>
            </a:r>
          </a:p>
          <a:p>
            <a:r>
              <a:rPr lang="en-GB" sz="2400" dirty="0"/>
              <a:t>Positivism, </a:t>
            </a:r>
            <a:r>
              <a:rPr lang="en-GB" sz="2400" dirty="0" err="1"/>
              <a:t>interpretivism</a:t>
            </a:r>
            <a:r>
              <a:rPr lang="en-GB" sz="2400" dirty="0"/>
              <a:t>; 'social facts'. </a:t>
            </a:r>
          </a:p>
          <a:p>
            <a:r>
              <a:rPr lang="en-GB" sz="2400" dirty="0"/>
              <a:t>Consensus, structural and social action theories</a:t>
            </a:r>
          </a:p>
          <a:p>
            <a:r>
              <a:rPr lang="en-GB" sz="2400" dirty="0"/>
              <a:t>Modernity, post-modernity and sociological theory. </a:t>
            </a:r>
          </a:p>
          <a:p>
            <a:r>
              <a:rPr lang="en-GB" sz="2400" dirty="0"/>
              <a:t>Science and sociology </a:t>
            </a:r>
          </a:p>
          <a:p>
            <a:r>
              <a:rPr lang="en-GB" sz="2400" dirty="0"/>
              <a:t>Relationship between theory and methods </a:t>
            </a:r>
          </a:p>
          <a:p>
            <a:r>
              <a:rPr lang="en-GB" sz="2400" dirty="0"/>
              <a:t>Values and objectivity </a:t>
            </a:r>
          </a:p>
          <a:p>
            <a:r>
              <a:rPr lang="en-GB" sz="2400" dirty="0"/>
              <a:t>Sociology and social policy 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08414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b="1" dirty="0">
                <a:latin typeface="+mn-lt"/>
              </a:rPr>
              <a:t>Why study Sociology at CCHS and join the Social Learning Community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67544" y="1772816"/>
            <a:ext cx="8496944" cy="48245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47564" y="1850712"/>
            <a:ext cx="63727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An exciting, engaging subject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Excellent results</a:t>
            </a:r>
          </a:p>
          <a:p>
            <a:endParaRPr lang="en-GB" sz="2400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Specialist Sociology teachers (Miss Atkins) 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9891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</TotalTime>
  <Words>1040</Words>
  <Application>Microsoft Office PowerPoint</Application>
  <PresentationFormat>On-screen Show (4:3)</PresentationFormat>
  <Paragraphs>134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Office Theme</vt:lpstr>
      <vt:lpstr>Welcome to Sociology at CCHS </vt:lpstr>
      <vt:lpstr>Sociology A Level at Cannock Chase High</vt:lpstr>
      <vt:lpstr>Year 1 – Education</vt:lpstr>
      <vt:lpstr>Year 1 - Families and Households</vt:lpstr>
      <vt:lpstr>Year 1 - Research Methods</vt:lpstr>
      <vt:lpstr>Year 2 -Beliefs in Society</vt:lpstr>
      <vt:lpstr>Year 2 – Crime and Deviance</vt:lpstr>
      <vt:lpstr>Year 1 and 2 Theory and Methods</vt:lpstr>
      <vt:lpstr>Why study Sociology at CCHS and join the Social Learning Community</vt:lpstr>
      <vt:lpstr>Sociology Results 2019</vt:lpstr>
      <vt:lpstr>What we expect from you</vt:lpstr>
      <vt:lpstr>What you can expect from us?</vt:lpstr>
      <vt:lpstr>Example task - Serial Killers</vt:lpstr>
      <vt:lpstr>Example task – Social Expectations</vt:lpstr>
      <vt:lpstr>Example task – Social Expectations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mould</dc:creator>
  <cp:lastModifiedBy>L.Atkins</cp:lastModifiedBy>
  <cp:revision>99</cp:revision>
  <dcterms:created xsi:type="dcterms:W3CDTF">2012-02-03T16:54:06Z</dcterms:created>
  <dcterms:modified xsi:type="dcterms:W3CDTF">2020-11-09T12:00:03Z</dcterms:modified>
</cp:coreProperties>
</file>