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360" r:id="rId2"/>
    <p:sldId id="361" r:id="rId3"/>
    <p:sldId id="363" r:id="rId4"/>
    <p:sldId id="362" r:id="rId5"/>
    <p:sldId id="366" r:id="rId6"/>
    <p:sldId id="367" r:id="rId7"/>
    <p:sldId id="368" r:id="rId8"/>
    <p:sldId id="369" r:id="rId9"/>
    <p:sldId id="373" r:id="rId10"/>
    <p:sldId id="374" r:id="rId11"/>
    <p:sldId id="375" r:id="rId12"/>
    <p:sldId id="370" r:id="rId13"/>
    <p:sldId id="371" r:id="rId14"/>
    <p:sldId id="372"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06" autoAdjust="0"/>
    <p:restoredTop sz="94388" autoAdjust="0"/>
  </p:normalViewPr>
  <p:slideViewPr>
    <p:cSldViewPr snapToGrid="0" snapToObjects="1">
      <p:cViewPr varScale="1">
        <p:scale>
          <a:sx n="69" d="100"/>
          <a:sy n="69" d="100"/>
        </p:scale>
        <p:origin x="58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E01041-92E8-4EC2-A91D-A4D922F14EE7}" type="datetimeFigureOut">
              <a:rPr lang="en-GB" smtClean="0"/>
              <a:pPr/>
              <a:t>04/11/2020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251589-2B78-402D-A85C-B5B9C20D6067}" type="slidenum">
              <a:rPr lang="en-GB" smtClean="0"/>
              <a:pPr/>
              <a:t>‹#›</a:t>
            </a:fld>
            <a:endParaRPr lang="en-GB"/>
          </a:p>
        </p:txBody>
      </p:sp>
    </p:spTree>
    <p:extLst>
      <p:ext uri="{BB962C8B-B14F-4D97-AF65-F5344CB8AC3E}">
        <p14:creationId xmlns:p14="http://schemas.microsoft.com/office/powerpoint/2010/main" val="449655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1BA75DC-5F92-4881-AB09-BB8BC551B297}" type="slidenum">
              <a:rPr lang="en-GB" smtClean="0"/>
              <a:t>2</a:t>
            </a:fld>
            <a:endParaRPr lang="en-GB"/>
          </a:p>
        </p:txBody>
      </p:sp>
    </p:spTree>
    <p:extLst>
      <p:ext uri="{BB962C8B-B14F-4D97-AF65-F5344CB8AC3E}">
        <p14:creationId xmlns:p14="http://schemas.microsoft.com/office/powerpoint/2010/main" val="1603729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Maths and English</a:t>
            </a:r>
            <a:r>
              <a:rPr lang="en-GB" baseline="0" dirty="0" smtClean="0"/>
              <a:t> C+ </a:t>
            </a:r>
            <a:endParaRPr lang="en-GB" dirty="0"/>
          </a:p>
        </p:txBody>
      </p:sp>
      <p:sp>
        <p:nvSpPr>
          <p:cNvPr id="4" name="Slide Number Placeholder 3"/>
          <p:cNvSpPr>
            <a:spLocks noGrp="1"/>
          </p:cNvSpPr>
          <p:nvPr>
            <p:ph type="sldNum" sz="quarter" idx="10"/>
          </p:nvPr>
        </p:nvSpPr>
        <p:spPr/>
        <p:txBody>
          <a:bodyPr/>
          <a:lstStyle/>
          <a:p>
            <a:fld id="{7EF56C20-B703-448B-B591-469C61AC5BB5}" type="slidenum">
              <a:rPr lang="en-GB" smtClean="0"/>
              <a:t>8</a:t>
            </a:fld>
            <a:endParaRPr lang="en-GB"/>
          </a:p>
        </p:txBody>
      </p:sp>
    </p:spTree>
    <p:extLst>
      <p:ext uri="{BB962C8B-B14F-4D97-AF65-F5344CB8AC3E}">
        <p14:creationId xmlns:p14="http://schemas.microsoft.com/office/powerpoint/2010/main" val="777213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GB"/>
          </a:p>
        </p:txBody>
      </p:sp>
      <p:sp>
        <p:nvSpPr>
          <p:cNvPr id="4" name="Date Placeholder 3"/>
          <p:cNvSpPr>
            <a:spLocks noGrp="1"/>
          </p:cNvSpPr>
          <p:nvPr>
            <p:ph type="dt" sz="half" idx="10"/>
          </p:nvPr>
        </p:nvSpPr>
        <p:spPr/>
        <p:txBody>
          <a:bodyPr/>
          <a:lstStyle/>
          <a:p>
            <a:fld id="{42996B5D-1B75-0347-9484-1EAE587DD8FD}" type="datetimeFigureOut">
              <a:rPr lang="en-US" smtClean="0"/>
              <a:pPr/>
              <a:t>11/4/2020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10"/>
          </p:nvPr>
        </p:nvSpPr>
        <p:spPr/>
        <p:txBody>
          <a:bodyPr/>
          <a:lstStyle/>
          <a:p>
            <a:fld id="{42996B5D-1B75-0347-9484-1EAE587DD8FD}" type="datetimeFigureOut">
              <a:rPr lang="en-US" smtClean="0"/>
              <a:pPr/>
              <a:t>11/4/2020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10"/>
          </p:nvPr>
        </p:nvSpPr>
        <p:spPr/>
        <p:txBody>
          <a:bodyPr/>
          <a:lstStyle/>
          <a:p>
            <a:fld id="{42996B5D-1B75-0347-9484-1EAE587DD8FD}" type="datetimeFigureOut">
              <a:rPr lang="en-US" smtClean="0"/>
              <a:pPr/>
              <a:t>11/4/2020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10"/>
          </p:nvPr>
        </p:nvSpPr>
        <p:spPr/>
        <p:txBody>
          <a:bodyPr/>
          <a:lstStyle/>
          <a:p>
            <a:fld id="{42996B5D-1B75-0347-9484-1EAE587DD8FD}" type="datetimeFigureOut">
              <a:rPr lang="en-US" smtClean="0"/>
              <a:pPr/>
              <a:t>11/4/2020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42996B5D-1B75-0347-9484-1EAE587DD8FD}" type="datetimeFigureOut">
              <a:rPr lang="en-US" smtClean="0"/>
              <a:pPr/>
              <a:t>11/4/2020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Date Placeholder 4"/>
          <p:cNvSpPr>
            <a:spLocks noGrp="1"/>
          </p:cNvSpPr>
          <p:nvPr>
            <p:ph type="dt" sz="half" idx="10"/>
          </p:nvPr>
        </p:nvSpPr>
        <p:spPr/>
        <p:txBody>
          <a:bodyPr/>
          <a:lstStyle/>
          <a:p>
            <a:fld id="{42996B5D-1B75-0347-9484-1EAE587DD8FD}" type="datetimeFigureOut">
              <a:rPr lang="en-US" smtClean="0"/>
              <a:pPr/>
              <a:t>11/4/2020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7" name="Date Placeholder 6"/>
          <p:cNvSpPr>
            <a:spLocks noGrp="1"/>
          </p:cNvSpPr>
          <p:nvPr>
            <p:ph type="dt" sz="half" idx="10"/>
          </p:nvPr>
        </p:nvSpPr>
        <p:spPr/>
        <p:txBody>
          <a:bodyPr/>
          <a:lstStyle/>
          <a:p>
            <a:fld id="{42996B5D-1B75-0347-9484-1EAE587DD8FD}" type="datetimeFigureOut">
              <a:rPr lang="en-US" smtClean="0"/>
              <a:pPr/>
              <a:t>11/4/2020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Date Placeholder 2"/>
          <p:cNvSpPr>
            <a:spLocks noGrp="1"/>
          </p:cNvSpPr>
          <p:nvPr>
            <p:ph type="dt" sz="half" idx="10"/>
          </p:nvPr>
        </p:nvSpPr>
        <p:spPr/>
        <p:txBody>
          <a:bodyPr/>
          <a:lstStyle/>
          <a:p>
            <a:fld id="{42996B5D-1B75-0347-9484-1EAE587DD8FD}" type="datetimeFigureOut">
              <a:rPr lang="en-US" smtClean="0"/>
              <a:pPr/>
              <a:t>11/4/2020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996B5D-1B75-0347-9484-1EAE587DD8FD}" type="datetimeFigureOut">
              <a:rPr lang="en-US" smtClean="0"/>
              <a:pPr/>
              <a:t>11/4/2020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42996B5D-1B75-0347-9484-1EAE587DD8FD}" type="datetimeFigureOut">
              <a:rPr lang="en-US" smtClean="0"/>
              <a:pPr/>
              <a:t>11/4/2020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42996B5D-1B75-0347-9484-1EAE587DD8FD}" type="datetimeFigureOut">
              <a:rPr lang="en-US" smtClean="0"/>
              <a:pPr/>
              <a:t>11/4/2020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50000"/>
              </a:schemeClr>
            </a:gs>
            <a:gs pos="100000">
              <a:schemeClr val="bg1"/>
            </a:gs>
          </a:gsLst>
          <a:path path="rect">
            <a:fillToRect t="100000" r="100000"/>
          </a:path>
          <a:tileRect l="-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996B5D-1B75-0347-9484-1EAE587DD8FD}" type="datetimeFigureOut">
              <a:rPr lang="en-US" smtClean="0"/>
              <a:pPr/>
              <a:t>11/4/2020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806A65-676E-DE45-B159-AC07E0AEA396}"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m.floros@cannockchase-high.staffs.sch.uk" TargetMode="External"/><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BgRoiTWkBH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1656639" y="2168598"/>
            <a:ext cx="5599610" cy="3385542"/>
          </a:xfrm>
          <a:prstGeom prst="rect">
            <a:avLst/>
          </a:prstGeom>
          <a:noFill/>
        </p:spPr>
        <p:txBody>
          <a:bodyPr wrap="none" rtlCol="0">
            <a:spAutoFit/>
          </a:bodyPr>
          <a:lstStyle/>
          <a:p>
            <a:pPr lvl="0" algn="ctr" fontAlgn="base">
              <a:spcBef>
                <a:spcPct val="0"/>
              </a:spcBef>
              <a:spcAft>
                <a:spcPct val="0"/>
              </a:spcAft>
            </a:pPr>
            <a:r>
              <a:rPr lang="en-GB" sz="5400" b="1" i="1" dirty="0"/>
              <a:t>P</a:t>
            </a:r>
            <a:r>
              <a:rPr lang="en-GB" sz="5400" b="1" i="1" dirty="0" smtClean="0">
                <a:latin typeface="AlphabetSoup Tilt BT"/>
                <a:ea typeface="Calibri" pitchFamily="34" charset="0"/>
                <a:cs typeface="Times New Roman" pitchFamily="18" charset="0"/>
              </a:rPr>
              <a:t>sychology</a:t>
            </a:r>
            <a:endParaRPr lang="en-GB" sz="5400" b="1" i="1" dirty="0">
              <a:latin typeface="AlphabetSoup Tilt BT"/>
              <a:ea typeface="Calibri" pitchFamily="34" charset="0"/>
              <a:cs typeface="Times New Roman" pitchFamily="18" charset="0"/>
            </a:endParaRPr>
          </a:p>
          <a:p>
            <a:pPr lvl="0" algn="ctr" fontAlgn="base">
              <a:spcBef>
                <a:spcPct val="0"/>
              </a:spcBef>
              <a:spcAft>
                <a:spcPct val="0"/>
              </a:spcAft>
            </a:pPr>
            <a:r>
              <a:rPr lang="en-GB" sz="4000" b="1" dirty="0">
                <a:latin typeface="AlphabetSoup Tilt BT"/>
                <a:cs typeface="Times New Roman" pitchFamily="18" charset="0"/>
              </a:rPr>
              <a:t>The scientific study of</a:t>
            </a:r>
          </a:p>
          <a:p>
            <a:pPr lvl="0" algn="ctr" fontAlgn="base">
              <a:spcBef>
                <a:spcPct val="0"/>
              </a:spcBef>
              <a:spcAft>
                <a:spcPct val="0"/>
              </a:spcAft>
            </a:pPr>
            <a:r>
              <a:rPr lang="en-GB" sz="4000" b="1" dirty="0">
                <a:latin typeface="AlphabetSoup Tilt BT"/>
                <a:cs typeface="Times New Roman" pitchFamily="18" charset="0"/>
              </a:rPr>
              <a:t> mind and </a:t>
            </a:r>
            <a:r>
              <a:rPr lang="en-GB" sz="4000" b="1" dirty="0" smtClean="0">
                <a:latin typeface="AlphabetSoup Tilt BT"/>
                <a:cs typeface="Times New Roman" pitchFamily="18" charset="0"/>
              </a:rPr>
              <a:t>behaviour</a:t>
            </a:r>
          </a:p>
          <a:p>
            <a:pPr lvl="0" algn="ctr" fontAlgn="base">
              <a:spcBef>
                <a:spcPct val="0"/>
              </a:spcBef>
              <a:spcAft>
                <a:spcPct val="0"/>
              </a:spcAft>
            </a:pPr>
            <a:endParaRPr lang="en-GB" sz="4000" b="1" dirty="0" smtClean="0">
              <a:latin typeface="AlphabetSoup Tilt BT"/>
              <a:cs typeface="Times New Roman" pitchFamily="18" charset="0"/>
            </a:endParaRPr>
          </a:p>
          <a:p>
            <a:pPr lvl="0" algn="ctr" fontAlgn="base">
              <a:spcBef>
                <a:spcPct val="0"/>
              </a:spcBef>
              <a:spcAft>
                <a:spcPct val="0"/>
              </a:spcAft>
            </a:pPr>
            <a:r>
              <a:rPr lang="en-GB" sz="4000" b="1" dirty="0" smtClean="0">
                <a:latin typeface="AlphabetSoup Tilt BT"/>
                <a:cs typeface="Times New Roman" pitchFamily="18" charset="0"/>
              </a:rPr>
              <a:t>Ms </a:t>
            </a:r>
            <a:r>
              <a:rPr lang="en-GB" sz="4000" b="1" dirty="0" err="1" smtClean="0">
                <a:latin typeface="AlphabetSoup Tilt BT"/>
                <a:cs typeface="Times New Roman" pitchFamily="18" charset="0"/>
              </a:rPr>
              <a:t>Floros</a:t>
            </a:r>
            <a:endParaRPr lang="en-GB" sz="1400" b="1" dirty="0">
              <a:latin typeface="Arial" pitchFamily="34" charset="0"/>
              <a:cs typeface="Arial" pitchFamily="34" charset="0"/>
            </a:endParaRP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28265" y="5581597"/>
            <a:ext cx="5056359" cy="809188"/>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06438" y="260648"/>
            <a:ext cx="1895475" cy="173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descr="Ps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244618"/>
            <a:ext cx="1895103" cy="1738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49581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820"/>
            <a:ext cx="8229600" cy="847580"/>
          </a:xfrm>
        </p:spPr>
        <p:txBody>
          <a:bodyPr/>
          <a:lstStyle/>
          <a:p>
            <a:r>
              <a:rPr lang="en-GB" dirty="0" smtClean="0"/>
              <a:t>And  Statistics</a:t>
            </a:r>
            <a:endParaRPr lang="en-GB" dirty="0"/>
          </a:p>
        </p:txBody>
      </p:sp>
      <p:sp>
        <p:nvSpPr>
          <p:cNvPr id="3" name="Content Placeholder 2"/>
          <p:cNvSpPr>
            <a:spLocks noGrp="1"/>
          </p:cNvSpPr>
          <p:nvPr>
            <p:ph idx="1"/>
          </p:nvPr>
        </p:nvSpPr>
        <p:spPr>
          <a:xfrm>
            <a:off x="96981" y="914400"/>
            <a:ext cx="8908473" cy="5791200"/>
          </a:xfrm>
        </p:spPr>
        <p:txBody>
          <a:bodyPr>
            <a:normAutofit/>
          </a:bodyPr>
          <a:lstStyle/>
          <a:p>
            <a:r>
              <a:rPr lang="en-GB" dirty="0" smtClean="0"/>
              <a:t>In Y13, we go on </a:t>
            </a:r>
            <a:r>
              <a:rPr lang="en-GB" dirty="0"/>
              <a:t>to </a:t>
            </a:r>
            <a:r>
              <a:rPr lang="en-GB" dirty="0" smtClean="0"/>
              <a:t>understand </a:t>
            </a:r>
            <a:r>
              <a:rPr lang="en-GB" dirty="0"/>
              <a:t>simple probability. For example, explaining the difference between the 0.05 and 0.01 levels of significance</a:t>
            </a:r>
            <a:r>
              <a:rPr lang="en-GB" dirty="0" smtClean="0"/>
              <a:t>. </a:t>
            </a:r>
          </a:p>
          <a:p>
            <a:r>
              <a:rPr lang="en-GB" dirty="0" smtClean="0"/>
              <a:t>Select </a:t>
            </a:r>
            <a:r>
              <a:rPr lang="en-GB" dirty="0"/>
              <a:t>an appropriate statistical test. For example, selecting a suitable inferential test for a given practical investigation and explaining why the chosen test is appropriate. Use statistical tables to determine significance. </a:t>
            </a:r>
            <a:endParaRPr lang="en-GB" dirty="0" smtClean="0"/>
          </a:p>
          <a:p>
            <a:r>
              <a:rPr lang="en-GB" dirty="0" smtClean="0"/>
              <a:t>Maths makes up at least 10% of the marks in the papers.</a:t>
            </a:r>
            <a:endParaRPr lang="en-GB" dirty="0"/>
          </a:p>
        </p:txBody>
      </p:sp>
    </p:spTree>
    <p:extLst>
      <p:ext uri="{BB962C8B-B14F-4D97-AF65-F5344CB8AC3E}">
        <p14:creationId xmlns:p14="http://schemas.microsoft.com/office/powerpoint/2010/main" val="176072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Psychology and English</a:t>
            </a:r>
            <a:endParaRPr lang="en-GB" dirty="0"/>
          </a:p>
        </p:txBody>
      </p:sp>
      <p:sp>
        <p:nvSpPr>
          <p:cNvPr id="3" name="Content Placeholder 2"/>
          <p:cNvSpPr>
            <a:spLocks noGrp="1"/>
          </p:cNvSpPr>
          <p:nvPr>
            <p:ph idx="1"/>
          </p:nvPr>
        </p:nvSpPr>
        <p:spPr/>
        <p:txBody>
          <a:bodyPr/>
          <a:lstStyle/>
          <a:p>
            <a:r>
              <a:rPr lang="en-GB" dirty="0"/>
              <a:t>There are a variety of question types in the papers ranging from 1 mark multiple choice up to 16 mark essays of approximately 450 words. </a:t>
            </a:r>
          </a:p>
          <a:p>
            <a:r>
              <a:rPr lang="en-GB" dirty="0" smtClean="0"/>
              <a:t>In order to gain higher grades in psychology, students should be able to construct coherent essays, using good English and appropriate terminology.  </a:t>
            </a:r>
          </a:p>
        </p:txBody>
      </p:sp>
    </p:spTree>
    <p:extLst>
      <p:ext uri="{BB962C8B-B14F-4D97-AF65-F5344CB8AC3E}">
        <p14:creationId xmlns:p14="http://schemas.microsoft.com/office/powerpoint/2010/main" val="1116154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1870084"/>
            <a:ext cx="8570200" cy="4647426"/>
          </a:xfrm>
          <a:prstGeom prst="rect">
            <a:avLst/>
          </a:prstGeom>
        </p:spPr>
        <p:txBody>
          <a:bodyPr wrap="square">
            <a:spAutoFit/>
          </a:bodyPr>
          <a:lstStyle/>
          <a:p>
            <a:pPr lvl="0"/>
            <a:endParaRPr lang="en-GB" dirty="0"/>
          </a:p>
          <a:p>
            <a:pPr lvl="0"/>
            <a:r>
              <a:rPr lang="en-GB" sz="4000" b="1" dirty="0" smtClean="0"/>
              <a:t>C</a:t>
            </a:r>
            <a:r>
              <a:rPr lang="en-GB" sz="2800" dirty="0" smtClean="0"/>
              <a:t>ommunication </a:t>
            </a:r>
          </a:p>
          <a:p>
            <a:pPr lvl="0"/>
            <a:r>
              <a:rPr lang="en-GB" sz="4000" b="1" dirty="0" smtClean="0"/>
              <a:t>O</a:t>
            </a:r>
            <a:r>
              <a:rPr lang="en-GB" sz="2800" dirty="0" smtClean="0"/>
              <a:t>rganisation</a:t>
            </a:r>
            <a:r>
              <a:rPr lang="en-GB" sz="4000" dirty="0" smtClean="0"/>
              <a:t> </a:t>
            </a:r>
          </a:p>
          <a:p>
            <a:pPr lvl="0"/>
            <a:r>
              <a:rPr lang="en-GB" sz="2000" dirty="0" smtClean="0"/>
              <a:t>(folders, materials, time management, meeting deadlines)  </a:t>
            </a:r>
          </a:p>
          <a:p>
            <a:r>
              <a:rPr lang="en-GB" sz="4000" b="1" dirty="0"/>
              <a:t>P</a:t>
            </a:r>
            <a:r>
              <a:rPr lang="en-GB" sz="2800" dirty="0"/>
              <a:t>unctuality and attendance </a:t>
            </a:r>
            <a:endParaRPr lang="en-GB" sz="4000" dirty="0"/>
          </a:p>
          <a:p>
            <a:pPr lvl="0"/>
            <a:r>
              <a:rPr lang="en-GB" sz="4000" b="1" dirty="0" smtClean="0"/>
              <a:t>P</a:t>
            </a:r>
            <a:r>
              <a:rPr lang="en-GB" sz="2800" dirty="0" smtClean="0"/>
              <a:t>rivate study (minimum five hours per week) </a:t>
            </a:r>
            <a:endParaRPr lang="en-GB" sz="4000" dirty="0" smtClean="0"/>
          </a:p>
          <a:p>
            <a:pPr lvl="0"/>
            <a:r>
              <a:rPr lang="en-GB" sz="4000" b="1" dirty="0" smtClean="0"/>
              <a:t>E</a:t>
            </a:r>
            <a:r>
              <a:rPr lang="en-GB" sz="2800" dirty="0" smtClean="0"/>
              <a:t>ffort </a:t>
            </a:r>
            <a:r>
              <a:rPr lang="en-GB" sz="4000" dirty="0" smtClean="0"/>
              <a:t/>
            </a:r>
            <a:br>
              <a:rPr lang="en-GB" sz="4000" dirty="0" smtClean="0"/>
            </a:br>
            <a:r>
              <a:rPr lang="en-GB" sz="4000" b="1" dirty="0" smtClean="0"/>
              <a:t>R</a:t>
            </a:r>
            <a:r>
              <a:rPr lang="en-GB" sz="2800" dirty="0" smtClean="0"/>
              <a:t>espect</a:t>
            </a:r>
            <a:r>
              <a:rPr lang="en-GB" dirty="0" smtClean="0"/>
              <a:t/>
            </a:r>
            <a:br>
              <a:rPr lang="en-GB" dirty="0" smtClean="0"/>
            </a:br>
            <a:endParaRPr lang="en-GB" dirty="0"/>
          </a:p>
        </p:txBody>
      </p:sp>
      <p:pic>
        <p:nvPicPr>
          <p:cNvPr id="11266" name="Picture 2" descr="http://t2.gstatic.com/images?q=tbn:ANd9GcSASVMr8UP1xBMAeF1-c_E7jVhsNtZb-UAM6a0BW7As-8qru76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893051"/>
            <a:ext cx="2669843" cy="195406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10929"/>
          <a:stretch/>
        </p:blipFill>
        <p:spPr bwMode="auto">
          <a:xfrm>
            <a:off x="1401129" y="476672"/>
            <a:ext cx="1181934" cy="1856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54551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7927" y="1352065"/>
            <a:ext cx="6248400" cy="4524315"/>
          </a:xfrm>
          <a:prstGeom prst="rect">
            <a:avLst/>
          </a:prstGeom>
        </p:spPr>
        <p:txBody>
          <a:bodyPr wrap="square">
            <a:spAutoFit/>
          </a:bodyPr>
          <a:lstStyle/>
          <a:p>
            <a:pPr lvl="0"/>
            <a:r>
              <a:rPr lang="en-GB" sz="3200" dirty="0"/>
              <a:t>Make sure work is understandable</a:t>
            </a:r>
          </a:p>
          <a:p>
            <a:r>
              <a:rPr lang="en-GB" sz="3200" dirty="0"/>
              <a:t> </a:t>
            </a:r>
          </a:p>
          <a:p>
            <a:pPr lvl="0"/>
            <a:r>
              <a:rPr lang="en-GB" sz="3200" dirty="0"/>
              <a:t>Provide feedback on assignments explaining how to improve</a:t>
            </a:r>
          </a:p>
          <a:p>
            <a:r>
              <a:rPr lang="en-GB" sz="3200" dirty="0"/>
              <a:t> </a:t>
            </a:r>
          </a:p>
          <a:p>
            <a:pPr lvl="0"/>
            <a:r>
              <a:rPr lang="en-GB" sz="3200" dirty="0"/>
              <a:t>Ensure feedback is given regularly </a:t>
            </a:r>
          </a:p>
          <a:p>
            <a:r>
              <a:rPr lang="en-GB" sz="3200" dirty="0"/>
              <a:t> </a:t>
            </a:r>
          </a:p>
          <a:p>
            <a:pPr lvl="0"/>
            <a:r>
              <a:rPr lang="en-GB" sz="3200" dirty="0"/>
              <a:t>Ensure lessons are varied and interesting</a:t>
            </a:r>
          </a:p>
        </p:txBody>
      </p:sp>
      <p:pic>
        <p:nvPicPr>
          <p:cNvPr id="10242" name="Picture 2" descr="http://t1.gstatic.com/images?q=tbn:ANd9GcR5LjHymcKgKKV9CWX6MhV3LPfF6qABpTtDicbNl9EYWqHZQc5Rm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6200" y="268320"/>
            <a:ext cx="2807800" cy="300188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87927" y="152399"/>
            <a:ext cx="4572000" cy="94211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3200" b="1" dirty="0" smtClean="0"/>
              <a:t>We do our best to…</a:t>
            </a:r>
            <a:endParaRPr lang="en-GB" sz="3200" b="1" dirty="0"/>
          </a:p>
        </p:txBody>
      </p:sp>
    </p:spTree>
    <p:extLst>
      <p:ext uri="{BB962C8B-B14F-4D97-AF65-F5344CB8AC3E}">
        <p14:creationId xmlns:p14="http://schemas.microsoft.com/office/powerpoint/2010/main" val="3400268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76672"/>
            <a:ext cx="4752528" cy="1224136"/>
          </a:xfrm>
        </p:spPr>
        <p:txBody>
          <a:bodyPr>
            <a:noAutofit/>
          </a:bodyPr>
          <a:lstStyle/>
          <a:p>
            <a:r>
              <a:rPr lang="en-GB" sz="5400" b="1" dirty="0" smtClean="0"/>
              <a:t>Questions?</a:t>
            </a:r>
            <a:endParaRPr lang="en-GB" sz="5400" b="1" dirty="0"/>
          </a:p>
        </p:txBody>
      </p:sp>
      <p:pic>
        <p:nvPicPr>
          <p:cNvPr id="4" name="Content Placeholder 3"/>
          <p:cNvPicPr>
            <a:picLocks noGrp="1" noChangeAspect="1"/>
          </p:cNvPicPr>
          <p:nvPr>
            <p:ph sz="quarter" idx="4294967295"/>
          </p:nvPr>
        </p:nvPicPr>
        <p:blipFill>
          <a:blip r:embed="rId2" cstate="print">
            <a:extLst>
              <a:ext uri="{28A0092B-C50C-407E-A947-70E740481C1C}">
                <a14:useLocalDpi xmlns:a14="http://schemas.microsoft.com/office/drawing/2010/main" val="0"/>
              </a:ext>
            </a:extLst>
          </a:blip>
          <a:stretch>
            <a:fillRect/>
          </a:stretch>
        </p:blipFill>
        <p:spPr>
          <a:xfrm>
            <a:off x="4860032" y="620688"/>
            <a:ext cx="4032448" cy="5376598"/>
          </a:xfrm>
          <a:prstGeom prst="rect">
            <a:avLst/>
          </a:prstGeom>
        </p:spPr>
      </p:pic>
      <p:sp>
        <p:nvSpPr>
          <p:cNvPr id="5" name="TextBox 4"/>
          <p:cNvSpPr txBox="1"/>
          <p:nvPr/>
        </p:nvSpPr>
        <p:spPr>
          <a:xfrm>
            <a:off x="395536" y="2010335"/>
            <a:ext cx="4464496" cy="2923877"/>
          </a:xfrm>
          <a:prstGeom prst="rect">
            <a:avLst/>
          </a:prstGeom>
          <a:noFill/>
        </p:spPr>
        <p:txBody>
          <a:bodyPr wrap="square" rtlCol="0">
            <a:spAutoFit/>
          </a:bodyPr>
          <a:lstStyle/>
          <a:p>
            <a:endParaRPr lang="en-GB" sz="2000" b="1" dirty="0"/>
          </a:p>
          <a:p>
            <a:r>
              <a:rPr lang="en-GB" sz="3200" b="1" dirty="0" smtClean="0">
                <a:hlinkClick r:id="rId3"/>
              </a:rPr>
              <a:t>Ms </a:t>
            </a:r>
            <a:r>
              <a:rPr lang="en-GB" sz="3200" b="1" dirty="0" err="1" smtClean="0">
                <a:hlinkClick r:id="rId3"/>
              </a:rPr>
              <a:t>Floros</a:t>
            </a:r>
            <a:r>
              <a:rPr lang="en-GB" sz="3200" b="1" dirty="0" smtClean="0">
                <a:hlinkClick r:id="rId3"/>
              </a:rPr>
              <a:t>:</a:t>
            </a:r>
          </a:p>
          <a:p>
            <a:endParaRPr lang="en-GB" sz="3200" b="1" dirty="0">
              <a:hlinkClick r:id="rId3"/>
            </a:endParaRPr>
          </a:p>
          <a:p>
            <a:r>
              <a:rPr lang="en-GB" sz="3200" b="1" dirty="0" smtClean="0">
                <a:hlinkClick r:id="rId3"/>
              </a:rPr>
              <a:t>m.floros@cannockchase-high.staffs.sch.uk</a:t>
            </a:r>
            <a:endParaRPr lang="en-GB" sz="3200" b="1" dirty="0" smtClean="0"/>
          </a:p>
          <a:p>
            <a:endParaRPr lang="en-GB" dirty="0" smtClean="0"/>
          </a:p>
          <a:p>
            <a:endParaRPr lang="en-GB" dirty="0"/>
          </a:p>
        </p:txBody>
      </p:sp>
    </p:spTree>
    <p:extLst>
      <p:ext uri="{BB962C8B-B14F-4D97-AF65-F5344CB8AC3E}">
        <p14:creationId xmlns:p14="http://schemas.microsoft.com/office/powerpoint/2010/main" val="727043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514" y="175612"/>
            <a:ext cx="7024744" cy="738788"/>
          </a:xfrm>
        </p:spPr>
        <p:txBody>
          <a:bodyPr>
            <a:normAutofit fontScale="90000"/>
          </a:bodyPr>
          <a:lstStyle/>
          <a:p>
            <a:r>
              <a:rPr lang="en-GB" b="1" dirty="0" smtClean="0">
                <a:latin typeface="Kristen ITC" pitchFamily="66" charset="0"/>
              </a:rPr>
              <a:t>Psychology</a:t>
            </a:r>
            <a:endParaRPr lang="en-GB" b="1" dirty="0">
              <a:latin typeface="Kristen ITC" pitchFamily="66" charset="0"/>
            </a:endParaRPr>
          </a:p>
        </p:txBody>
      </p:sp>
      <p:sp>
        <p:nvSpPr>
          <p:cNvPr id="7" name="Rectangle 6"/>
          <p:cNvSpPr/>
          <p:nvPr/>
        </p:nvSpPr>
        <p:spPr>
          <a:xfrm>
            <a:off x="332509" y="914400"/>
            <a:ext cx="8589818" cy="6001643"/>
          </a:xfrm>
          <a:prstGeom prst="rect">
            <a:avLst/>
          </a:prstGeom>
        </p:spPr>
        <p:txBody>
          <a:bodyPr wrap="square">
            <a:spAutoFit/>
          </a:bodyPr>
          <a:lstStyle/>
          <a:p>
            <a:pPr algn="ctr"/>
            <a:r>
              <a:rPr lang="en-US" sz="2800" dirty="0" smtClean="0">
                <a:latin typeface="Comic Sans MS" pitchFamily="66" charset="0"/>
              </a:rPr>
              <a:t>This course </a:t>
            </a:r>
            <a:r>
              <a:rPr lang="en-US" sz="2800" dirty="0">
                <a:latin typeface="Comic Sans MS" pitchFamily="66" charset="0"/>
              </a:rPr>
              <a:t>is designed for all </a:t>
            </a:r>
            <a:r>
              <a:rPr lang="en-US" sz="2800" dirty="0" smtClean="0">
                <a:latin typeface="Comic Sans MS" pitchFamily="66" charset="0"/>
              </a:rPr>
              <a:t>students. </a:t>
            </a:r>
          </a:p>
          <a:p>
            <a:pPr algn="ctr"/>
            <a:endParaRPr lang="en-US" sz="2800" dirty="0" smtClean="0">
              <a:latin typeface="Comic Sans MS" pitchFamily="66" charset="0"/>
            </a:endParaRPr>
          </a:p>
          <a:p>
            <a:pPr algn="ctr"/>
            <a:r>
              <a:rPr lang="en-US" sz="2800" dirty="0" smtClean="0">
                <a:latin typeface="Comic Sans MS" pitchFamily="66" charset="0"/>
              </a:rPr>
              <a:t>It</a:t>
            </a:r>
            <a:r>
              <a:rPr lang="en-US" sz="2800" dirty="0" smtClean="0"/>
              <a:t> </a:t>
            </a:r>
            <a:r>
              <a:rPr lang="en-GB" sz="2800" dirty="0" smtClean="0">
                <a:latin typeface="Comic Sans MS" pitchFamily="66" charset="0"/>
              </a:rPr>
              <a:t>is </a:t>
            </a:r>
            <a:r>
              <a:rPr lang="en-GB" sz="2800" dirty="0">
                <a:latin typeface="Comic Sans MS" pitchFamily="66" charset="0"/>
              </a:rPr>
              <a:t>a challenging and interesting course that explores </a:t>
            </a:r>
            <a:r>
              <a:rPr lang="en-GB" sz="2800" dirty="0" smtClean="0">
                <a:latin typeface="Comic Sans MS" pitchFamily="66" charset="0"/>
              </a:rPr>
              <a:t>human behaviour</a:t>
            </a:r>
          </a:p>
          <a:p>
            <a:endParaRPr lang="en-GB" sz="2800" dirty="0" smtClean="0">
              <a:latin typeface="Comic Sans MS" pitchFamily="66" charset="0"/>
            </a:endParaRPr>
          </a:p>
          <a:p>
            <a:pPr algn="ctr"/>
            <a:r>
              <a:rPr lang="en-GB" sz="2800" dirty="0" smtClean="0">
                <a:latin typeface="Comic Sans MS" pitchFamily="66" charset="0"/>
              </a:rPr>
              <a:t>We </a:t>
            </a:r>
            <a:r>
              <a:rPr lang="en-GB" sz="2800" dirty="0">
                <a:latin typeface="Comic Sans MS" pitchFamily="66" charset="0"/>
              </a:rPr>
              <a:t>make use of </a:t>
            </a:r>
            <a:r>
              <a:rPr lang="en-GB" sz="2800" dirty="0" smtClean="0">
                <a:latin typeface="Comic Sans MS" pitchFamily="66" charset="0"/>
              </a:rPr>
              <a:t>a range of </a:t>
            </a:r>
            <a:r>
              <a:rPr lang="en-GB" sz="2800" dirty="0">
                <a:latin typeface="Comic Sans MS" pitchFamily="66" charset="0"/>
              </a:rPr>
              <a:t>teaching methods </a:t>
            </a:r>
            <a:r>
              <a:rPr lang="en-GB" sz="2800" dirty="0" smtClean="0">
                <a:latin typeface="Comic Sans MS" pitchFamily="66" charset="0"/>
              </a:rPr>
              <a:t>to cater for different styles </a:t>
            </a:r>
            <a:r>
              <a:rPr lang="en-GB" sz="2800" dirty="0">
                <a:latin typeface="Comic Sans MS" pitchFamily="66" charset="0"/>
              </a:rPr>
              <a:t>of learning.</a:t>
            </a:r>
          </a:p>
          <a:p>
            <a:endParaRPr lang="en-GB" sz="2800" dirty="0" smtClean="0">
              <a:latin typeface="Comic Sans MS" pitchFamily="66" charset="0"/>
            </a:endParaRPr>
          </a:p>
          <a:p>
            <a:pPr algn="ctr"/>
            <a:r>
              <a:rPr lang="en-GB" sz="2800" dirty="0" smtClean="0">
                <a:latin typeface="Comic Sans MS" pitchFamily="66" charset="0"/>
              </a:rPr>
              <a:t>The course </a:t>
            </a:r>
            <a:r>
              <a:rPr lang="en-GB" sz="2800" dirty="0">
                <a:latin typeface="Comic Sans MS" pitchFamily="66" charset="0"/>
              </a:rPr>
              <a:t>relies on your </a:t>
            </a:r>
            <a:r>
              <a:rPr lang="en-GB" sz="2800" dirty="0">
                <a:solidFill>
                  <a:srgbClr val="FF0000"/>
                </a:solidFill>
                <a:latin typeface="Comic Sans MS" pitchFamily="66" charset="0"/>
              </a:rPr>
              <a:t>ability to </a:t>
            </a:r>
            <a:r>
              <a:rPr lang="en-GB" sz="2800" dirty="0" smtClean="0">
                <a:solidFill>
                  <a:srgbClr val="FF0000"/>
                </a:solidFill>
                <a:latin typeface="Comic Sans MS" pitchFamily="66" charset="0"/>
              </a:rPr>
              <a:t>think critically, express </a:t>
            </a:r>
            <a:r>
              <a:rPr lang="en-GB" sz="2800" dirty="0">
                <a:solidFill>
                  <a:srgbClr val="FF0000"/>
                </a:solidFill>
                <a:latin typeface="Comic Sans MS" pitchFamily="66" charset="0"/>
              </a:rPr>
              <a:t>your </a:t>
            </a:r>
            <a:r>
              <a:rPr lang="en-GB" sz="2800" dirty="0" smtClean="0">
                <a:solidFill>
                  <a:srgbClr val="FF0000"/>
                </a:solidFill>
                <a:latin typeface="Comic Sans MS" pitchFamily="66" charset="0"/>
              </a:rPr>
              <a:t>opinion, </a:t>
            </a:r>
            <a:r>
              <a:rPr lang="en-GB" sz="2800" dirty="0">
                <a:solidFill>
                  <a:srgbClr val="FF0000"/>
                </a:solidFill>
                <a:latin typeface="Comic Sans MS" pitchFamily="66" charset="0"/>
              </a:rPr>
              <a:t>and maintain a balanced </a:t>
            </a:r>
            <a:r>
              <a:rPr lang="en-GB" sz="2800" dirty="0" smtClean="0">
                <a:solidFill>
                  <a:srgbClr val="FF0000"/>
                </a:solidFill>
                <a:latin typeface="Comic Sans MS" pitchFamily="66" charset="0"/>
              </a:rPr>
              <a:t>argument</a:t>
            </a:r>
            <a:r>
              <a:rPr lang="en-GB" sz="2800" dirty="0" smtClean="0">
                <a:latin typeface="Comic Sans MS" pitchFamily="66" charset="0"/>
              </a:rPr>
              <a:t>… </a:t>
            </a:r>
            <a:r>
              <a:rPr lang="en-GB" sz="2800" dirty="0">
                <a:latin typeface="Comic Sans MS" pitchFamily="66" charset="0"/>
              </a:rPr>
              <a:t>so there is lots of opportunity for </a:t>
            </a:r>
            <a:r>
              <a:rPr lang="en-GB" sz="2800" dirty="0" smtClean="0">
                <a:latin typeface="Comic Sans MS" pitchFamily="66" charset="0"/>
              </a:rPr>
              <a:t>discussion</a:t>
            </a:r>
            <a:r>
              <a:rPr lang="en-GB" sz="2800" dirty="0">
                <a:latin typeface="Comic Sans MS" pitchFamily="66" charset="0"/>
              </a:rPr>
              <a:t>.</a:t>
            </a:r>
            <a:endParaRPr lang="en-US" sz="2800" dirty="0"/>
          </a:p>
          <a:p>
            <a:r>
              <a:rPr lang="en-US" sz="2400" dirty="0"/>
              <a:t> </a:t>
            </a:r>
          </a:p>
          <a:p>
            <a:r>
              <a:rPr lang="en-US" sz="2400" dirty="0"/>
              <a:t> </a:t>
            </a:r>
          </a:p>
        </p:txBody>
      </p:sp>
    </p:spTree>
    <p:extLst>
      <p:ext uri="{BB962C8B-B14F-4D97-AF65-F5344CB8AC3E}">
        <p14:creationId xmlns:p14="http://schemas.microsoft.com/office/powerpoint/2010/main" val="3128557784"/>
      </p:ext>
    </p:extLst>
  </p:cSld>
  <p:clrMapOvr>
    <a:masterClrMapping/>
  </p:clrMapOvr>
  <mc:AlternateContent xmlns:mc="http://schemas.openxmlformats.org/markup-compatibility/2006" xmlns:p14="http://schemas.microsoft.com/office/powerpoint/2010/main">
    <mc:Choice Requires="p14">
      <p:transition spd="slow" p14:dur="2000" advClick="0" advTm="30000"/>
    </mc:Choice>
    <mc:Fallback xmlns="">
      <p:transition spd="slow" advClick="0" advTm="30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1" y="320634"/>
            <a:ext cx="8883529" cy="6353944"/>
          </a:xfrm>
          <a:prstGeom prst="rect">
            <a:avLst/>
          </a:prstGeom>
        </p:spPr>
        <p:txBody>
          <a:bodyPr>
            <a:normAutofit fontScale="92500" lnSpcReduction="20000"/>
          </a:bodyPr>
          <a:lstStyle/>
          <a:p>
            <a:r>
              <a:rPr lang="en-GB" dirty="0"/>
              <a:t>Psychology is </a:t>
            </a:r>
            <a:r>
              <a:rPr lang="en-GB" dirty="0" smtClean="0"/>
              <a:t>a popular subject because </a:t>
            </a:r>
            <a:r>
              <a:rPr lang="en-GB" dirty="0"/>
              <a:t>it has a huge impact on every aspect of our lives. Psychology is the study of the mind, brain and behaviour; applying scientific methodology to explain behaviour. Studying psychology will provide you with lots of options for your future careers as it develops a number of valuable and transferable skills. As well as careers within areas of psychology such as sport, clinical and forensic psychology; psychology qualifications open doors to careers in disciplines such as:</a:t>
            </a:r>
          </a:p>
          <a:p>
            <a:pPr lvl="0"/>
            <a:r>
              <a:rPr lang="en-GB" dirty="0"/>
              <a:t>Health and social care</a:t>
            </a:r>
          </a:p>
          <a:p>
            <a:pPr lvl="0"/>
            <a:r>
              <a:rPr lang="en-GB" dirty="0"/>
              <a:t>Marketing and PR</a:t>
            </a:r>
          </a:p>
          <a:p>
            <a:pPr lvl="0"/>
            <a:r>
              <a:rPr lang="en-GB" dirty="0"/>
              <a:t>Management</a:t>
            </a:r>
          </a:p>
          <a:p>
            <a:pPr lvl="0"/>
            <a:r>
              <a:rPr lang="en-GB" dirty="0"/>
              <a:t>Education</a:t>
            </a:r>
          </a:p>
          <a:p>
            <a:pPr lvl="0"/>
            <a:r>
              <a:rPr lang="en-GB" dirty="0"/>
              <a:t>Public sector work</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55678" y="4253690"/>
            <a:ext cx="3227851" cy="2420888"/>
          </a:xfrm>
          <a:prstGeom prst="rect">
            <a:avLst/>
          </a:prstGeom>
        </p:spPr>
      </p:pic>
    </p:spTree>
    <p:extLst>
      <p:ext uri="{BB962C8B-B14F-4D97-AF65-F5344CB8AC3E}">
        <p14:creationId xmlns:p14="http://schemas.microsoft.com/office/powerpoint/2010/main" val="1477403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Watch this!!</a:t>
            </a:r>
            <a:endParaRPr lang="en-GB" dirty="0"/>
          </a:p>
        </p:txBody>
      </p:sp>
      <p:sp>
        <p:nvSpPr>
          <p:cNvPr id="3" name="Content Placeholder 2"/>
          <p:cNvSpPr>
            <a:spLocks noGrp="1"/>
          </p:cNvSpPr>
          <p:nvPr>
            <p:ph sz="quarter" idx="4294967295"/>
          </p:nvPr>
        </p:nvSpPr>
        <p:spPr>
          <a:xfrm>
            <a:off x="685330" y="2367093"/>
            <a:ext cx="7772870" cy="3424107"/>
          </a:xfrm>
          <a:prstGeom prst="rect">
            <a:avLst/>
          </a:prstGeom>
        </p:spPr>
        <p:txBody>
          <a:bodyPr/>
          <a:lstStyle/>
          <a:p>
            <a:r>
              <a:rPr lang="en-GB" dirty="0">
                <a:hlinkClick r:id="rId2"/>
              </a:rPr>
              <a:t>https://www.youtube.com/watch?v=BgRoiTWkBHU</a:t>
            </a:r>
            <a:endParaRPr lang="en-GB" dirty="0"/>
          </a:p>
        </p:txBody>
      </p:sp>
    </p:spTree>
    <p:extLst>
      <p:ext uri="{BB962C8B-B14F-4D97-AF65-F5344CB8AC3E}">
        <p14:creationId xmlns:p14="http://schemas.microsoft.com/office/powerpoint/2010/main" val="6326457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4205" y="548680"/>
            <a:ext cx="7024744" cy="1143000"/>
          </a:xfrm>
        </p:spPr>
        <p:txBody>
          <a:bodyPr>
            <a:normAutofit fontScale="90000"/>
          </a:bodyPr>
          <a:lstStyle/>
          <a:p>
            <a:r>
              <a:rPr lang="en-GB" dirty="0" smtClean="0"/>
              <a:t>Overview of Content:</a:t>
            </a:r>
            <a:br>
              <a:rPr lang="en-GB" dirty="0" smtClean="0"/>
            </a:br>
            <a:r>
              <a:rPr lang="en-GB" dirty="0" smtClean="0"/>
              <a:t>Papers 1 and 2</a:t>
            </a:r>
            <a:endParaRPr lang="en-GB" dirty="0"/>
          </a:p>
        </p:txBody>
      </p:sp>
      <p:sp>
        <p:nvSpPr>
          <p:cNvPr id="3" name="Content Placeholder 2"/>
          <p:cNvSpPr>
            <a:spLocks noGrp="1"/>
          </p:cNvSpPr>
          <p:nvPr>
            <p:ph sz="quarter" idx="4294967295"/>
          </p:nvPr>
        </p:nvSpPr>
        <p:spPr>
          <a:xfrm>
            <a:off x="1043492" y="1916832"/>
            <a:ext cx="6777317" cy="3915797"/>
          </a:xfrm>
          <a:prstGeom prst="rect">
            <a:avLst/>
          </a:prstGeom>
        </p:spPr>
        <p:txBody>
          <a:bodyPr>
            <a:normAutofit fontScale="77500" lnSpcReduction="20000"/>
          </a:bodyPr>
          <a:lstStyle/>
          <a:p>
            <a:pPr marL="68580" indent="0">
              <a:buNone/>
            </a:pPr>
            <a:r>
              <a:rPr lang="en-GB" b="1" dirty="0" smtClean="0"/>
              <a:t>A-Level</a:t>
            </a:r>
          </a:p>
          <a:p>
            <a:pPr marL="68580" indent="0">
              <a:buNone/>
            </a:pPr>
            <a:r>
              <a:rPr lang="en-GB" b="1" dirty="0" smtClean="0"/>
              <a:t>Compulsory </a:t>
            </a:r>
            <a:r>
              <a:rPr lang="en-GB" b="1" dirty="0"/>
              <a:t>content</a:t>
            </a:r>
          </a:p>
          <a:p>
            <a:pPr marL="68580" indent="0">
              <a:buNone/>
            </a:pPr>
            <a:r>
              <a:rPr lang="en-GB" dirty="0"/>
              <a:t>1 Social influence</a:t>
            </a:r>
          </a:p>
          <a:p>
            <a:pPr marL="68580" indent="0">
              <a:buNone/>
            </a:pPr>
            <a:r>
              <a:rPr lang="en-GB" dirty="0"/>
              <a:t>2 Memory</a:t>
            </a:r>
          </a:p>
          <a:p>
            <a:pPr marL="68580" indent="0">
              <a:buNone/>
            </a:pPr>
            <a:r>
              <a:rPr lang="en-GB" dirty="0"/>
              <a:t>3 Attachment</a:t>
            </a:r>
          </a:p>
          <a:p>
            <a:pPr marL="68580" indent="0">
              <a:buNone/>
            </a:pPr>
            <a:r>
              <a:rPr lang="en-GB" dirty="0"/>
              <a:t>4 Psychopathology</a:t>
            </a:r>
          </a:p>
          <a:p>
            <a:pPr marL="68580" indent="0">
              <a:buNone/>
            </a:pPr>
            <a:r>
              <a:rPr lang="en-GB" dirty="0"/>
              <a:t>5 Approaches in Psychology</a:t>
            </a:r>
          </a:p>
          <a:p>
            <a:pPr marL="68580" indent="0">
              <a:buNone/>
            </a:pPr>
            <a:r>
              <a:rPr lang="en-GB" dirty="0"/>
              <a:t>6 Biopsychology</a:t>
            </a:r>
          </a:p>
          <a:p>
            <a:pPr marL="68580" indent="0">
              <a:buNone/>
            </a:pPr>
            <a:r>
              <a:rPr lang="en-GB" dirty="0"/>
              <a:t>7 Research methods</a:t>
            </a:r>
          </a:p>
          <a:p>
            <a:pPr marL="68580" indent="0">
              <a:buNone/>
            </a:pPr>
            <a:r>
              <a:rPr lang="en-GB" dirty="0"/>
              <a:t>8 Issues and debates in psychology</a:t>
            </a:r>
          </a:p>
          <a:p>
            <a:endParaRPr lang="en-GB" dirty="0"/>
          </a:p>
        </p:txBody>
      </p:sp>
    </p:spTree>
    <p:extLst>
      <p:ext uri="{BB962C8B-B14F-4D97-AF65-F5344CB8AC3E}">
        <p14:creationId xmlns:p14="http://schemas.microsoft.com/office/powerpoint/2010/main" val="15265572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188640"/>
            <a:ext cx="7024744" cy="1143000"/>
          </a:xfrm>
        </p:spPr>
        <p:txBody>
          <a:bodyPr>
            <a:normAutofit fontScale="90000"/>
          </a:bodyPr>
          <a:lstStyle/>
          <a:p>
            <a:r>
              <a:rPr lang="en-GB" dirty="0" smtClean="0"/>
              <a:t>Overview of Content:</a:t>
            </a:r>
            <a:br>
              <a:rPr lang="en-GB" dirty="0" smtClean="0"/>
            </a:br>
            <a:r>
              <a:rPr lang="en-GB" dirty="0" smtClean="0"/>
              <a:t>paper 3</a:t>
            </a:r>
            <a:endParaRPr lang="en-GB" dirty="0"/>
          </a:p>
        </p:txBody>
      </p:sp>
      <p:sp>
        <p:nvSpPr>
          <p:cNvPr id="3" name="Content Placeholder 2"/>
          <p:cNvSpPr>
            <a:spLocks noGrp="1"/>
          </p:cNvSpPr>
          <p:nvPr>
            <p:ph sz="quarter" idx="4294967295"/>
          </p:nvPr>
        </p:nvSpPr>
        <p:spPr>
          <a:xfrm>
            <a:off x="539552" y="1031357"/>
            <a:ext cx="8280920" cy="5337720"/>
          </a:xfrm>
          <a:prstGeom prst="rect">
            <a:avLst/>
          </a:prstGeom>
        </p:spPr>
        <p:txBody>
          <a:bodyPr>
            <a:normAutofit fontScale="92500" lnSpcReduction="20000"/>
          </a:bodyPr>
          <a:lstStyle/>
          <a:p>
            <a:pPr marL="68580" indent="0">
              <a:buNone/>
            </a:pPr>
            <a:endParaRPr lang="en-GB" b="1" dirty="0" smtClean="0"/>
          </a:p>
          <a:p>
            <a:pPr marL="68580" indent="0">
              <a:buNone/>
            </a:pPr>
            <a:r>
              <a:rPr lang="en-GB" b="1" dirty="0" smtClean="0"/>
              <a:t>Option </a:t>
            </a:r>
            <a:r>
              <a:rPr lang="en-GB" b="1" dirty="0"/>
              <a:t>1</a:t>
            </a:r>
          </a:p>
          <a:p>
            <a:pPr marL="68580" indent="0">
              <a:buNone/>
            </a:pPr>
            <a:r>
              <a:rPr lang="en-GB" dirty="0"/>
              <a:t>9 </a:t>
            </a:r>
            <a:r>
              <a:rPr lang="en-GB" dirty="0" smtClean="0"/>
              <a:t>Relationships/10 </a:t>
            </a:r>
            <a:r>
              <a:rPr lang="en-GB" b="1" dirty="0" smtClean="0"/>
              <a:t>Gender</a:t>
            </a:r>
            <a:r>
              <a:rPr lang="en-GB" dirty="0" smtClean="0"/>
              <a:t>/11 </a:t>
            </a:r>
            <a:r>
              <a:rPr lang="en-GB" dirty="0"/>
              <a:t>Cognition and </a:t>
            </a:r>
            <a:r>
              <a:rPr lang="en-GB" dirty="0" smtClean="0"/>
              <a:t>development</a:t>
            </a:r>
          </a:p>
          <a:p>
            <a:pPr marL="68580" indent="0">
              <a:buNone/>
            </a:pPr>
            <a:endParaRPr lang="en-GB" dirty="0"/>
          </a:p>
          <a:p>
            <a:pPr marL="68580" indent="0">
              <a:buNone/>
            </a:pPr>
            <a:r>
              <a:rPr lang="en-GB" b="1" dirty="0"/>
              <a:t>Option </a:t>
            </a:r>
            <a:r>
              <a:rPr lang="en-GB" b="1" dirty="0" smtClean="0"/>
              <a:t>2</a:t>
            </a:r>
            <a:endParaRPr lang="en-GB" b="1" dirty="0"/>
          </a:p>
          <a:p>
            <a:pPr marL="68580" indent="0">
              <a:buNone/>
            </a:pPr>
            <a:r>
              <a:rPr lang="en-GB" dirty="0"/>
              <a:t>12 </a:t>
            </a:r>
            <a:r>
              <a:rPr lang="en-GB" b="1" dirty="0" smtClean="0"/>
              <a:t>Schizophrenia</a:t>
            </a:r>
            <a:r>
              <a:rPr lang="en-GB" dirty="0" smtClean="0"/>
              <a:t>/13 </a:t>
            </a:r>
            <a:r>
              <a:rPr lang="en-GB" dirty="0"/>
              <a:t>Eating </a:t>
            </a:r>
            <a:r>
              <a:rPr lang="en-GB" dirty="0" smtClean="0"/>
              <a:t>behaviour/14 </a:t>
            </a:r>
            <a:r>
              <a:rPr lang="en-GB" dirty="0"/>
              <a:t>Stress</a:t>
            </a:r>
          </a:p>
          <a:p>
            <a:pPr marL="68580" indent="0">
              <a:buNone/>
            </a:pPr>
            <a:r>
              <a:rPr lang="en-GB" b="1" dirty="0"/>
              <a:t>Option </a:t>
            </a:r>
            <a:r>
              <a:rPr lang="en-GB" b="1" dirty="0" smtClean="0"/>
              <a:t>3</a:t>
            </a:r>
          </a:p>
          <a:p>
            <a:pPr marL="68580" indent="0">
              <a:buNone/>
            </a:pPr>
            <a:endParaRPr lang="en-GB" b="1" dirty="0"/>
          </a:p>
          <a:p>
            <a:pPr marL="68580" indent="0">
              <a:buNone/>
            </a:pPr>
            <a:r>
              <a:rPr lang="en-GB" dirty="0"/>
              <a:t>15 </a:t>
            </a:r>
            <a:r>
              <a:rPr lang="en-GB" dirty="0" smtClean="0"/>
              <a:t>Aggression/16 </a:t>
            </a:r>
            <a:r>
              <a:rPr lang="en-GB" b="1" dirty="0"/>
              <a:t>Forensic </a:t>
            </a:r>
            <a:r>
              <a:rPr lang="en-GB" b="1" dirty="0" smtClean="0"/>
              <a:t>psychology</a:t>
            </a:r>
            <a:r>
              <a:rPr lang="en-GB" dirty="0" smtClean="0"/>
              <a:t>/17 </a:t>
            </a:r>
            <a:r>
              <a:rPr lang="en-GB" dirty="0"/>
              <a:t>Addiction</a:t>
            </a:r>
          </a:p>
          <a:p>
            <a:pPr marL="68580" indent="0">
              <a:buNone/>
            </a:pPr>
            <a:endParaRPr lang="en-GB" dirty="0"/>
          </a:p>
        </p:txBody>
      </p:sp>
      <p:sp>
        <p:nvSpPr>
          <p:cNvPr id="4" name="Rounded Rectangle 3"/>
          <p:cNvSpPr/>
          <p:nvPr/>
        </p:nvSpPr>
        <p:spPr>
          <a:xfrm>
            <a:off x="2822816" y="2468769"/>
            <a:ext cx="5616624"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Androgyny, and approaches in explaining where our sense of gender comes from</a:t>
            </a:r>
            <a:endParaRPr lang="en-GB" dirty="0"/>
          </a:p>
        </p:txBody>
      </p:sp>
      <p:sp>
        <p:nvSpPr>
          <p:cNvPr id="5" name="Rounded Rectangle 4"/>
          <p:cNvSpPr/>
          <p:nvPr/>
        </p:nvSpPr>
        <p:spPr>
          <a:xfrm>
            <a:off x="2841785" y="4317036"/>
            <a:ext cx="5760640"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Classification, approaches in explaining and treating this disorder</a:t>
            </a:r>
            <a:endParaRPr lang="en-GB" dirty="0"/>
          </a:p>
        </p:txBody>
      </p:sp>
      <p:sp>
        <p:nvSpPr>
          <p:cNvPr id="6" name="Rounded Rectangle 5"/>
          <p:cNvSpPr/>
          <p:nvPr/>
        </p:nvSpPr>
        <p:spPr>
          <a:xfrm>
            <a:off x="2822816" y="5826456"/>
            <a:ext cx="5834671"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Defining crime, profiling, explanations, and dealing with crime</a:t>
            </a:r>
            <a:endParaRPr lang="en-GB" dirty="0"/>
          </a:p>
        </p:txBody>
      </p:sp>
      <p:sp>
        <p:nvSpPr>
          <p:cNvPr id="7" name="Rounded Rectangle 6"/>
          <p:cNvSpPr/>
          <p:nvPr/>
        </p:nvSpPr>
        <p:spPr>
          <a:xfrm>
            <a:off x="5874327" y="1205345"/>
            <a:ext cx="2946145" cy="59574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b="1" dirty="0" smtClean="0"/>
              <a:t>Bold indicates the chosen topics</a:t>
            </a:r>
            <a:r>
              <a:rPr lang="en-GB" dirty="0" smtClean="0"/>
              <a:t>. </a:t>
            </a:r>
            <a:endParaRPr lang="en-GB" dirty="0"/>
          </a:p>
        </p:txBody>
      </p:sp>
    </p:spTree>
    <p:extLst>
      <p:ext uri="{BB962C8B-B14F-4D97-AF65-F5344CB8AC3E}">
        <p14:creationId xmlns:p14="http://schemas.microsoft.com/office/powerpoint/2010/main" val="401035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4294967295"/>
          </p:nvPr>
        </p:nvPicPr>
        <p:blipFill>
          <a:blip r:embed="rId2"/>
          <a:stretch>
            <a:fillRect/>
          </a:stretch>
        </p:blipFill>
        <p:spPr>
          <a:xfrm>
            <a:off x="1403648" y="404664"/>
            <a:ext cx="6480000" cy="6261075"/>
          </a:xfrm>
          <a:prstGeom prst="rect">
            <a:avLst/>
          </a:prstGeom>
        </p:spPr>
      </p:pic>
    </p:spTree>
    <p:extLst>
      <p:ext uri="{BB962C8B-B14F-4D97-AF65-F5344CB8AC3E}">
        <p14:creationId xmlns:p14="http://schemas.microsoft.com/office/powerpoint/2010/main" val="40765865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476672"/>
            <a:ext cx="7024744" cy="1143000"/>
          </a:xfrm>
        </p:spPr>
        <p:txBody>
          <a:bodyPr/>
          <a:lstStyle/>
          <a:p>
            <a:r>
              <a:rPr lang="en-GB" dirty="0" smtClean="0"/>
              <a:t>Psychology is a science </a:t>
            </a:r>
            <a:endParaRPr lang="en-GB" dirty="0"/>
          </a:p>
        </p:txBody>
      </p:sp>
      <p:sp>
        <p:nvSpPr>
          <p:cNvPr id="3" name="Content Placeholder 2"/>
          <p:cNvSpPr>
            <a:spLocks noGrp="1"/>
          </p:cNvSpPr>
          <p:nvPr>
            <p:ph sz="quarter" idx="4294967295"/>
          </p:nvPr>
        </p:nvSpPr>
        <p:spPr>
          <a:xfrm>
            <a:off x="1043608" y="1628800"/>
            <a:ext cx="6777317" cy="5009506"/>
          </a:xfrm>
          <a:prstGeom prst="rect">
            <a:avLst/>
          </a:prstGeom>
        </p:spPr>
        <p:txBody>
          <a:bodyPr>
            <a:normAutofit/>
          </a:bodyPr>
          <a:lstStyle/>
          <a:p>
            <a:pPr marL="68580" indent="0">
              <a:buNone/>
            </a:pPr>
            <a:r>
              <a:rPr lang="en-GB" dirty="0" smtClean="0"/>
              <a:t>Given that psychology is considered to be a science it is crucial that those who take the subject are aware of it’s scientific nature. The specification covers aspects that build on knowledge from GCSE science and because of this students should have a </a:t>
            </a:r>
            <a:r>
              <a:rPr lang="en-GB" b="1" u="sng" dirty="0"/>
              <a:t>5</a:t>
            </a:r>
            <a:r>
              <a:rPr lang="en-GB" b="1" u="sng" dirty="0" smtClean="0"/>
              <a:t> or above </a:t>
            </a:r>
            <a:r>
              <a:rPr lang="en-GB" dirty="0" smtClean="0"/>
              <a:t>in </a:t>
            </a:r>
            <a:r>
              <a:rPr lang="en-GB" b="1" dirty="0" smtClean="0"/>
              <a:t>GCSE</a:t>
            </a:r>
            <a:r>
              <a:rPr lang="en-GB" dirty="0" smtClean="0"/>
              <a:t> science. </a:t>
            </a:r>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29500" y="4572000"/>
            <a:ext cx="17145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68028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6093"/>
            <a:ext cx="8229600" cy="1143000"/>
          </a:xfrm>
        </p:spPr>
        <p:txBody>
          <a:bodyPr>
            <a:normAutofit/>
          </a:bodyPr>
          <a:lstStyle/>
          <a:p>
            <a:r>
              <a:rPr lang="en-GB" dirty="0" smtClean="0"/>
              <a:t>Psychology includes maths…</a:t>
            </a:r>
            <a:endParaRPr lang="en-GB" dirty="0"/>
          </a:p>
        </p:txBody>
      </p:sp>
      <p:sp>
        <p:nvSpPr>
          <p:cNvPr id="3" name="Content Placeholder 2"/>
          <p:cNvSpPr>
            <a:spLocks noGrp="1"/>
          </p:cNvSpPr>
          <p:nvPr>
            <p:ph idx="1"/>
          </p:nvPr>
        </p:nvSpPr>
        <p:spPr>
          <a:xfrm>
            <a:off x="180109" y="1279094"/>
            <a:ext cx="8769927" cy="5343380"/>
          </a:xfrm>
        </p:spPr>
        <p:txBody>
          <a:bodyPr>
            <a:normAutofit fontScale="92500" lnSpcReduction="10000"/>
          </a:bodyPr>
          <a:lstStyle/>
          <a:p>
            <a:r>
              <a:rPr lang="en-GB" dirty="0" smtClean="0"/>
              <a:t>Embedded within this course is maths.  For example, recognising </a:t>
            </a:r>
            <a:r>
              <a:rPr lang="en-GB" dirty="0"/>
              <a:t>and </a:t>
            </a:r>
            <a:r>
              <a:rPr lang="en-GB" dirty="0" smtClean="0"/>
              <a:t>using </a:t>
            </a:r>
            <a:r>
              <a:rPr lang="en-GB" dirty="0"/>
              <a:t>expressions in decimal and standard form. </a:t>
            </a:r>
            <a:r>
              <a:rPr lang="en-GB" dirty="0" smtClean="0"/>
              <a:t>Using </a:t>
            </a:r>
            <a:r>
              <a:rPr lang="en-GB" dirty="0"/>
              <a:t>ratios, fractions and percentages</a:t>
            </a:r>
            <a:r>
              <a:rPr lang="en-GB" dirty="0" smtClean="0"/>
              <a:t>. Estimating results. Use of </a:t>
            </a:r>
            <a:r>
              <a:rPr lang="en-GB" dirty="0"/>
              <a:t>an appropriate number of significant figures</a:t>
            </a:r>
            <a:r>
              <a:rPr lang="en-GB" dirty="0" smtClean="0"/>
              <a:t>. Finding </a:t>
            </a:r>
            <a:r>
              <a:rPr lang="en-GB" dirty="0"/>
              <a:t>arithmetic means. For example, calculating the means for two conditions using raw data from a class experiment. </a:t>
            </a:r>
            <a:r>
              <a:rPr lang="en-GB" dirty="0" smtClean="0"/>
              <a:t>Constructing </a:t>
            </a:r>
            <a:r>
              <a:rPr lang="en-GB" dirty="0"/>
              <a:t>and </a:t>
            </a:r>
            <a:r>
              <a:rPr lang="en-GB" dirty="0" smtClean="0"/>
              <a:t>interpreting </a:t>
            </a:r>
            <a:r>
              <a:rPr lang="en-GB" dirty="0"/>
              <a:t>frequency tables and diagrams, bar charts and </a:t>
            </a:r>
            <a:r>
              <a:rPr lang="en-GB" dirty="0" smtClean="0"/>
              <a:t>histograms </a:t>
            </a:r>
            <a:r>
              <a:rPr lang="en-GB" dirty="0"/>
              <a:t>etc</a:t>
            </a:r>
            <a:r>
              <a:rPr lang="en-GB" dirty="0" smtClean="0"/>
              <a:t>... </a:t>
            </a:r>
            <a:r>
              <a:rPr lang="en-GB" i="1" dirty="0"/>
              <a:t>These skills will be applied in the context of A-level Psychology and will be at least the standard of higher tier GCSE mathematics.</a:t>
            </a:r>
          </a:p>
        </p:txBody>
      </p:sp>
    </p:spTree>
    <p:extLst>
      <p:ext uri="{BB962C8B-B14F-4D97-AF65-F5344CB8AC3E}">
        <p14:creationId xmlns:p14="http://schemas.microsoft.com/office/powerpoint/2010/main" val="7765673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4038</TotalTime>
  <Words>618</Words>
  <Application>Microsoft Office PowerPoint</Application>
  <PresentationFormat>On-screen Show (4:3)</PresentationFormat>
  <Paragraphs>82</Paragraphs>
  <Slides>14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AlphabetSoup Tilt BT</vt:lpstr>
      <vt:lpstr>Arial</vt:lpstr>
      <vt:lpstr>Calibri</vt:lpstr>
      <vt:lpstr>Comic Sans MS</vt:lpstr>
      <vt:lpstr>Kristen ITC</vt:lpstr>
      <vt:lpstr>Times New Roman</vt:lpstr>
      <vt:lpstr>Office Theme</vt:lpstr>
      <vt:lpstr>PowerPoint Presentation</vt:lpstr>
      <vt:lpstr>Psychology</vt:lpstr>
      <vt:lpstr>PowerPoint Presentation</vt:lpstr>
      <vt:lpstr>Watch this!!</vt:lpstr>
      <vt:lpstr>Overview of Content: Papers 1 and 2</vt:lpstr>
      <vt:lpstr>Overview of Content: paper 3</vt:lpstr>
      <vt:lpstr>PowerPoint Presentation</vt:lpstr>
      <vt:lpstr>Psychology is a science </vt:lpstr>
      <vt:lpstr>Psychology includes maths…</vt:lpstr>
      <vt:lpstr>And  Statistics</vt:lpstr>
      <vt:lpstr>Psychology and English</vt:lpstr>
      <vt:lpstr>PowerPoint Presentation</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Reynolds</dc:creator>
  <cp:lastModifiedBy>m.floros</cp:lastModifiedBy>
  <cp:revision>123</cp:revision>
  <dcterms:created xsi:type="dcterms:W3CDTF">2016-11-25T20:12:22Z</dcterms:created>
  <dcterms:modified xsi:type="dcterms:W3CDTF">2020-11-04T16:05:43Z</dcterms:modified>
</cp:coreProperties>
</file>