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359" r:id="rId2"/>
    <p:sldId id="361" r:id="rId3"/>
    <p:sldId id="362" r:id="rId4"/>
    <p:sldId id="363" r:id="rId5"/>
    <p:sldId id="364" r:id="rId6"/>
    <p:sldId id="365" r:id="rId7"/>
    <p:sldId id="366" r:id="rId8"/>
    <p:sldId id="367" r:id="rId9"/>
    <p:sldId id="368" r:id="rId10"/>
    <p:sldId id="369" r:id="rId11"/>
    <p:sldId id="370" r:id="rId12"/>
    <p:sldId id="373" r:id="rId13"/>
    <p:sldId id="37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6" autoAdjust="0"/>
    <p:restoredTop sz="94388" autoAdjust="0"/>
  </p:normalViewPr>
  <p:slideViewPr>
    <p:cSldViewPr snapToGrid="0" snapToObjects="1">
      <p:cViewPr varScale="1">
        <p:scale>
          <a:sx n="64" d="100"/>
          <a:sy n="64" d="100"/>
        </p:scale>
        <p:origin x="138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01041-92E8-4EC2-A91D-A4D922F14EE7}" type="datetimeFigureOut">
              <a:rPr lang="en-GB" smtClean="0"/>
              <a:pPr/>
              <a:t>06/12/2018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51589-2B78-402D-A85C-B5B9C20D60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65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50000"/>
              </a:schemeClr>
            </a:gs>
            <a:gs pos="100000">
              <a:schemeClr val="bg1"/>
            </a:gs>
          </a:gsLst>
          <a:path path="rect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96B5D-1B75-0347-9484-1EAE587DD8FD}" type="datetimeFigureOut">
              <a:rPr lang="en-US" smtClean="0"/>
              <a:pPr/>
              <a:t>12/6/2018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04566" y="1516541"/>
            <a:ext cx="47695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AS Physical Education </a:t>
            </a:r>
            <a:endParaRPr lang="en-GB" sz="4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4566" y="2728473"/>
            <a:ext cx="845004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smtClean="0"/>
              <a:t>4 </a:t>
            </a:r>
            <a:r>
              <a:rPr lang="en-GB" sz="2400" dirty="0"/>
              <a:t>components to the </a:t>
            </a:r>
            <a:r>
              <a:rPr lang="en-GB" sz="2400" dirty="0" smtClean="0"/>
              <a:t>course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400" dirty="0" smtClean="0"/>
              <a:t> </a:t>
            </a:r>
            <a:r>
              <a:rPr lang="en-GB" sz="2400" dirty="0"/>
              <a:t>2 components shall be assessed through external </a:t>
            </a:r>
            <a:r>
              <a:rPr lang="en-GB" sz="2400" dirty="0" smtClean="0"/>
              <a:t>exam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400" dirty="0" smtClean="0"/>
              <a:t> </a:t>
            </a:r>
            <a:r>
              <a:rPr lang="en-GB" sz="2400" dirty="0"/>
              <a:t>2 components shall be internally assessed and externally moderated</a:t>
            </a: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111" y="0"/>
            <a:ext cx="368617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679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39512" y="454712"/>
            <a:ext cx="5160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AS and </a:t>
            </a:r>
            <a:r>
              <a:rPr lang="en-GB" sz="4000" dirty="0" smtClean="0">
                <a:solidFill>
                  <a:srgbClr val="FF0000"/>
                </a:solidFill>
              </a:rPr>
              <a:t>A2 </a:t>
            </a:r>
            <a:r>
              <a:rPr lang="en-GB" sz="4000" dirty="0" smtClean="0"/>
              <a:t>Topics areas. </a:t>
            </a:r>
            <a:endParaRPr lang="en-GB" sz="4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649750"/>
              </p:ext>
            </p:extLst>
          </p:nvPr>
        </p:nvGraphicFramePr>
        <p:xfrm>
          <a:off x="339512" y="1409700"/>
          <a:ext cx="8118688" cy="4100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59344"/>
                <a:gridCol w="4059344"/>
              </a:tblGrid>
              <a:tr h="34664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 PE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</a:t>
                      </a:r>
                      <a:r>
                        <a:rPr lang="en-GB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 </a:t>
                      </a:r>
                      <a:endParaRPr lang="en-GB" b="1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05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Component 1:  </a:t>
                      </a:r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Scientific Principles of Physical Education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224318">
                <a:tc>
                  <a:txBody>
                    <a:bodyPr/>
                    <a:lstStyle/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/>
                        <a:t>Muscular Skeletal System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/>
                        <a:t>Cardiorespiratory system and Cardiovascular systems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/>
                        <a:t>Neuromuscular System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/>
                        <a:t>Diet and Nutrition and their effect on physical activity and performance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/>
                        <a:t>Preparation and training methods in relation to maintaining and improving physical activity and 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Energy systems: fatigue and recovery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Injury prevention and the rehabilitation of injury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Linear Motion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Angular Motion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Projectile Motion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Fluid Mechanics</a:t>
                      </a:r>
                    </a:p>
                    <a:p>
                      <a:pPr marL="457200" lvl="1" indent="0">
                        <a:buFont typeface="Wingdings" panose="05000000000000000000" pitchFamily="2" charset="2"/>
                        <a:buNone/>
                      </a:pP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982" y="152400"/>
            <a:ext cx="2407304" cy="80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-133350" y="5620409"/>
            <a:ext cx="97358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* Please note – </a:t>
            </a:r>
            <a:r>
              <a:rPr lang="en-GB" sz="1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 topics </a:t>
            </a:r>
            <a:r>
              <a:rPr lang="en-GB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that are examined in 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A2 year, are in addition to the </a:t>
            </a:r>
            <a:r>
              <a:rPr lang="en-GB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AS topics. </a:t>
            </a:r>
            <a:endParaRPr lang="en-GB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582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39512" y="454712"/>
            <a:ext cx="5160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AS and </a:t>
            </a:r>
            <a:r>
              <a:rPr lang="en-GB" sz="4000" dirty="0" smtClean="0">
                <a:solidFill>
                  <a:srgbClr val="FF0000"/>
                </a:solidFill>
              </a:rPr>
              <a:t>A2 </a:t>
            </a:r>
            <a:r>
              <a:rPr lang="en-GB" sz="4000" dirty="0" smtClean="0"/>
              <a:t>Topics areas. </a:t>
            </a:r>
            <a:endParaRPr lang="en-GB" sz="4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47952"/>
              </p:ext>
            </p:extLst>
          </p:nvPr>
        </p:nvGraphicFramePr>
        <p:xfrm>
          <a:off x="339512" y="1272555"/>
          <a:ext cx="8595774" cy="4530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7887"/>
                <a:gridCol w="4297887"/>
              </a:tblGrid>
              <a:tr h="40577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 PE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</a:t>
                      </a:r>
                      <a:r>
                        <a:rPr lang="en-GB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 </a:t>
                      </a:r>
                      <a:endParaRPr lang="en-GB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0577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Component 2: </a:t>
                      </a:r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Psychological and Social Principles of Physical Education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67413">
                <a:tc>
                  <a:txBody>
                    <a:bodyPr/>
                    <a:lstStyle/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1400" dirty="0" smtClean="0"/>
                        <a:t>Coach and Performer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1400" dirty="0" smtClean="0"/>
                        <a:t>The Classification and transfer of skills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1400" dirty="0" smtClean="0"/>
                        <a:t>Learning Theories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1400" dirty="0" smtClean="0"/>
                        <a:t>Practices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1400" dirty="0" smtClean="0"/>
                        <a:t>Guidance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1400" dirty="0" smtClean="0"/>
                        <a:t>Feedback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1400" dirty="0" smtClean="0"/>
                        <a:t>Factors that influence an individual in physical activities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1400" dirty="0" smtClean="0"/>
                        <a:t>Dynamics of a group/team and how they can influence the performance of an individual and/or </a:t>
                      </a:r>
                      <a:r>
                        <a:rPr lang="en-GB" sz="1400" dirty="0" smtClean="0"/>
                        <a:t>team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1400" dirty="0" smtClean="0"/>
                        <a:t>Psychology applied</a:t>
                      </a:r>
                      <a:r>
                        <a:rPr lang="en-GB" sz="1400" baseline="0" dirty="0" smtClean="0"/>
                        <a:t> to sport </a:t>
                      </a:r>
                      <a:endParaRPr lang="en-GB" sz="1400" dirty="0" smtClean="0"/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1400" dirty="0" smtClean="0"/>
                        <a:t>Goal setting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1400" dirty="0" smtClean="0"/>
                        <a:t>The factors leading to the emergence and development of modern day sport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1400" dirty="0" smtClean="0"/>
                        <a:t>Globalisation of  Sport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1400" dirty="0" smtClean="0"/>
                        <a:t>Participation and health of the 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Memory Models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Attribution Theory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Confidence and Self-Efficacy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Leadership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Commercialisation of Sport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Ethics and Deviance in Sport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The relationship between sport and the media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Development Routes from Talent Identification through to elite performance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982" y="152400"/>
            <a:ext cx="2407304" cy="80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5824900"/>
            <a:ext cx="97358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* Please note – </a:t>
            </a:r>
            <a:r>
              <a:rPr lang="en-GB" sz="1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 topics </a:t>
            </a:r>
            <a:r>
              <a:rPr lang="en-GB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that are examined in 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A2 year, are in addition to the </a:t>
            </a:r>
            <a:r>
              <a:rPr lang="en-GB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AS topics. </a:t>
            </a:r>
            <a:endParaRPr lang="en-GB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95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39512" y="454712"/>
            <a:ext cx="51561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AS and </a:t>
            </a:r>
            <a:r>
              <a:rPr lang="en-GB" sz="4000" dirty="0" smtClean="0">
                <a:solidFill>
                  <a:srgbClr val="FF0000"/>
                </a:solidFill>
              </a:rPr>
              <a:t>A2 </a:t>
            </a:r>
            <a:r>
              <a:rPr lang="en-GB" sz="4000" dirty="0" smtClean="0"/>
              <a:t>2018 Results </a:t>
            </a:r>
            <a:endParaRPr lang="en-GB" sz="4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214440"/>
              </p:ext>
            </p:extLst>
          </p:nvPr>
        </p:nvGraphicFramePr>
        <p:xfrm>
          <a:off x="339512" y="1272555"/>
          <a:ext cx="8595774" cy="34893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7887"/>
                <a:gridCol w="4297887"/>
              </a:tblGrid>
              <a:tr h="31636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 PE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 </a:t>
                      </a:r>
                      <a:endParaRPr lang="en-GB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85173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757866">
                <a:tc>
                  <a:txBody>
                    <a:bodyPr/>
                    <a:lstStyle/>
                    <a:p>
                      <a:pPr marL="457200" lvl="1" indent="0">
                        <a:buFont typeface="Wingdings" panose="05000000000000000000" pitchFamily="2" charset="2"/>
                        <a:buNone/>
                      </a:pPr>
                      <a:endParaRPr lang="en-GB" sz="2400" dirty="0" smtClean="0"/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2400" dirty="0" smtClean="0"/>
                        <a:t>A </a:t>
                      </a:r>
                      <a:r>
                        <a:rPr lang="en-GB" sz="2400" baseline="0" dirty="0" smtClean="0"/>
                        <a:t>    = </a:t>
                      </a:r>
                      <a:r>
                        <a:rPr lang="en-GB" sz="2400" dirty="0" smtClean="0"/>
                        <a:t>43%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2400" dirty="0" smtClean="0"/>
                        <a:t>A</a:t>
                      </a:r>
                      <a:r>
                        <a:rPr lang="en-GB" sz="2400" baseline="0" dirty="0" smtClean="0"/>
                        <a:t>-B = 43%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2400" baseline="0" dirty="0" smtClean="0"/>
                        <a:t>A-C = 57% 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2400" baseline="0" dirty="0" smtClean="0"/>
                        <a:t>A-D = 86%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2400" baseline="0" dirty="0" smtClean="0"/>
                        <a:t>A-E = 100% </a:t>
                      </a:r>
                      <a:endParaRPr lang="en-GB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1" indent="0">
                        <a:buFont typeface="Wingdings" panose="05000000000000000000" pitchFamily="2" charset="2"/>
                        <a:buNone/>
                      </a:pPr>
                      <a:endParaRPr lang="en-GB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2400" dirty="0" smtClean="0">
                          <a:solidFill>
                            <a:srgbClr val="FF0000"/>
                          </a:solidFill>
                        </a:rPr>
                        <a:t>A </a:t>
                      </a:r>
                      <a:r>
                        <a:rPr lang="en-GB" sz="2400" baseline="0" dirty="0" smtClean="0">
                          <a:solidFill>
                            <a:srgbClr val="FF0000"/>
                          </a:solidFill>
                        </a:rPr>
                        <a:t>    = 0</a:t>
                      </a:r>
                      <a:r>
                        <a:rPr lang="en-GB" sz="2400" dirty="0" smtClean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24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GB" sz="2400" baseline="0" dirty="0" smtClean="0">
                          <a:solidFill>
                            <a:srgbClr val="FF0000"/>
                          </a:solidFill>
                        </a:rPr>
                        <a:t>-B = 0%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2400" baseline="0" dirty="0" smtClean="0">
                          <a:solidFill>
                            <a:srgbClr val="FF0000"/>
                          </a:solidFill>
                        </a:rPr>
                        <a:t>A-C = 33.3% 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2400" baseline="0" dirty="0" smtClean="0">
                          <a:solidFill>
                            <a:srgbClr val="FF0000"/>
                          </a:solidFill>
                        </a:rPr>
                        <a:t>A-D = 66.6%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2400" baseline="0" dirty="0" smtClean="0">
                          <a:solidFill>
                            <a:srgbClr val="FF0000"/>
                          </a:solidFill>
                        </a:rPr>
                        <a:t>A-E = 100% </a:t>
                      </a:r>
                      <a:endParaRPr lang="en-GB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982" y="152400"/>
            <a:ext cx="2407304" cy="80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199" y="5116896"/>
            <a:ext cx="97358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* Please note – </a:t>
            </a:r>
            <a:r>
              <a:rPr lang="en-GB" sz="1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 topics </a:t>
            </a:r>
            <a:r>
              <a:rPr lang="en-GB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that are examined in 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A2 year, are in addition to the </a:t>
            </a:r>
            <a:r>
              <a:rPr lang="en-GB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AS topics. </a:t>
            </a:r>
            <a:endParaRPr lang="en-GB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95934" y="1021537"/>
            <a:ext cx="73223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u="sng" dirty="0" smtClean="0"/>
              <a:t>What can an AS/ A level PE qualification lead to? </a:t>
            </a:r>
            <a:endParaRPr lang="en-GB" sz="2800" u="sng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982" y="152400"/>
            <a:ext cx="2407304" cy="80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1790700"/>
            <a:ext cx="7743936" cy="4258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Entry to higher education</a:t>
            </a:r>
          </a:p>
          <a:p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FF0000"/>
                </a:solidFill>
              </a:rPr>
              <a:t>BA (Hons) in Sport Studies and Business, if taken alongside A Levels in Business and Maths</a:t>
            </a:r>
          </a:p>
          <a:p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BSC (Hons) in Sport Psychology, if taken alongside a BTEC National Extended Certificate in Applied Science and A Level in Psychology</a:t>
            </a:r>
          </a:p>
          <a:p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FF0000"/>
                </a:solidFill>
              </a:rPr>
              <a:t>BA (Hons) in Sports Education and Special and Inclusive Education, if taken alongside an A Level in English Language and a BTEC National Extended Certificate in Performing Arts</a:t>
            </a:r>
          </a:p>
          <a:p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BA (Hons) in Sport and Exercise Science, if taken alongside a BTEC National Diploma in Applied Science.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481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39512" y="713397"/>
            <a:ext cx="57327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AS Components – Year 12  </a:t>
            </a:r>
            <a:endParaRPr lang="en-GB" sz="4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883315"/>
              </p:ext>
            </p:extLst>
          </p:nvPr>
        </p:nvGraphicFramePr>
        <p:xfrm>
          <a:off x="339512" y="1842332"/>
          <a:ext cx="8290138" cy="40722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90138"/>
              </a:tblGrid>
              <a:tr h="511177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Component 1: </a:t>
                      </a:r>
                    </a:p>
                  </a:txBody>
                  <a:tcPr/>
                </a:tc>
              </a:tr>
              <a:tr h="51117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Scientific Principles of Physical Education (*Component code: 8PE0/01)</a:t>
                      </a:r>
                    </a:p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22354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Written examination</a:t>
                      </a:r>
                      <a:r>
                        <a:rPr lang="en-GB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1 hour 45 minutes </a:t>
                      </a:r>
                    </a:p>
                    <a:p>
                      <a:r>
                        <a:rPr lang="en-GB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 of qualification </a:t>
                      </a:r>
                    </a:p>
                    <a:p>
                      <a:r>
                        <a:rPr lang="en-GB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 marks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898657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b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n-GB" b="1" baseline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overview: 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b="1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 1- Applied Anatomy and Physiology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 2- Exercise Physiology and Applied Movement Analysis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Biomechanics covered over</a:t>
                      </a:r>
                      <a:r>
                        <a:rPr lang="en-GB" baseline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both topics </a:t>
                      </a:r>
                      <a:endParaRPr lang="en-GB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982" y="152400"/>
            <a:ext cx="2407304" cy="80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661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39512" y="739054"/>
            <a:ext cx="56302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AS Components – year 12 </a:t>
            </a:r>
            <a:endParaRPr lang="en-GB" sz="4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811842"/>
              </p:ext>
            </p:extLst>
          </p:nvPr>
        </p:nvGraphicFramePr>
        <p:xfrm>
          <a:off x="339512" y="1842332"/>
          <a:ext cx="8290138" cy="40722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90138"/>
              </a:tblGrid>
              <a:tr h="511177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Component 2: </a:t>
                      </a:r>
                    </a:p>
                  </a:txBody>
                  <a:tcPr/>
                </a:tc>
              </a:tr>
              <a:tr h="51117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Psychological and Social Principles of Physical Education (*Component code: 8PE0/02) 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22354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Written examination: </a:t>
                      </a:r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hour and 15 minutes </a:t>
                      </a:r>
                    </a:p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 of the qualification </a:t>
                      </a:r>
                    </a:p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marks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898657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overview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 3: Skill acquisition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 4: Sport psychology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 5: Sport and society</a:t>
                      </a:r>
                      <a:endParaRPr lang="en-GB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982" y="152400"/>
            <a:ext cx="2407304" cy="80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255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68673" y="506917"/>
            <a:ext cx="57456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AS Components – year 12  </a:t>
            </a:r>
            <a:endParaRPr lang="en-GB" sz="4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839311"/>
              </p:ext>
            </p:extLst>
          </p:nvPr>
        </p:nvGraphicFramePr>
        <p:xfrm>
          <a:off x="504404" y="1212480"/>
          <a:ext cx="8290138" cy="3943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90138"/>
              </a:tblGrid>
              <a:tr h="511177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Component 3: </a:t>
                      </a:r>
                    </a:p>
                  </a:txBody>
                  <a:tcPr/>
                </a:tc>
              </a:tr>
              <a:tr h="511177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Practical</a:t>
                      </a:r>
                      <a:r>
                        <a:rPr lang="fr-FR" dirty="0" smtClean="0"/>
                        <a:t> Performance (*Component code: 8PE0/03)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22354">
                <a:tc>
                  <a:txBody>
                    <a:bodyPr/>
                    <a:lstStyle/>
                    <a:p>
                      <a:r>
                        <a:rPr lang="en-GB" dirty="0" smtClean="0"/>
                        <a:t>Non-examined assessment: internally assessed, externally moderated </a:t>
                      </a:r>
                    </a:p>
                    <a:p>
                      <a:r>
                        <a:rPr lang="en-GB" dirty="0" smtClean="0"/>
                        <a:t>15% of the qualification </a:t>
                      </a:r>
                    </a:p>
                    <a:p>
                      <a:r>
                        <a:rPr lang="en-GB" dirty="0" smtClean="0"/>
                        <a:t>24 marks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898657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overview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/>
                        <a:t>Skills performed in one physical activity as a player/performer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dirty="0" smtClean="0"/>
                        <a:t>OR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/>
                        <a:t> Skills performed in one physical activity as a coach</a:t>
                      </a:r>
                      <a:endParaRPr lang="en-GB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982" y="152400"/>
            <a:ext cx="2407304" cy="80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206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39512" y="808655"/>
            <a:ext cx="57456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AS Components – year 12  </a:t>
            </a:r>
            <a:endParaRPr lang="en-GB" sz="4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234056"/>
              </p:ext>
            </p:extLst>
          </p:nvPr>
        </p:nvGraphicFramePr>
        <p:xfrm>
          <a:off x="339512" y="1842332"/>
          <a:ext cx="8290138" cy="3943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90138"/>
              </a:tblGrid>
              <a:tr h="511177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Component 4: </a:t>
                      </a:r>
                    </a:p>
                  </a:txBody>
                  <a:tcPr/>
                </a:tc>
              </a:tr>
              <a:tr h="511177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Performance </a:t>
                      </a:r>
                      <a:r>
                        <a:rPr lang="fr-F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Analysis</a:t>
                      </a:r>
                      <a:r>
                        <a:rPr lang="fr-FR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(*Component code: 8PE0/04)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22354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Non-examined assessment: internally assessed, externally moderated </a:t>
                      </a:r>
                    </a:p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 of the qualification </a:t>
                      </a:r>
                    </a:p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marks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898657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overview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the role of player/performer or coach analyse two components of a physical activity (one physiological component and either a tactical or technical component).</a:t>
                      </a:r>
                      <a:endParaRPr lang="en-GB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982" y="152400"/>
            <a:ext cx="2407304" cy="80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8084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39512" y="713397"/>
            <a:ext cx="57568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A2 Components – Year 13  </a:t>
            </a:r>
            <a:endParaRPr lang="en-GB" sz="4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297847"/>
              </p:ext>
            </p:extLst>
          </p:nvPr>
        </p:nvGraphicFramePr>
        <p:xfrm>
          <a:off x="339512" y="1842332"/>
          <a:ext cx="8290138" cy="40722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90138"/>
              </a:tblGrid>
              <a:tr h="511177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Component 1: </a:t>
                      </a:r>
                    </a:p>
                  </a:txBody>
                  <a:tcPr/>
                </a:tc>
              </a:tr>
              <a:tr h="51117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Scientific Principles of Physical Education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(*Component code: 9PE0/01)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22354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Written examination</a:t>
                      </a:r>
                      <a:r>
                        <a:rPr lang="en-GB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2 hours 30 minutes </a:t>
                      </a:r>
                    </a:p>
                    <a:p>
                      <a:r>
                        <a:rPr lang="en-GB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 of qualification </a:t>
                      </a:r>
                    </a:p>
                    <a:p>
                      <a:r>
                        <a:rPr lang="en-GB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 marks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898657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b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n-GB" b="1" baseline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overview: 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b="1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 1- Applied Anatomy and Physiology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 2- Exercise Physiology and Applied Movement Analysis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Biomechanics embedded in</a:t>
                      </a:r>
                      <a:r>
                        <a:rPr lang="en-GB" baseline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both topics </a:t>
                      </a:r>
                      <a:endParaRPr lang="en-GB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982" y="152400"/>
            <a:ext cx="2407304" cy="80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903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39512" y="739054"/>
            <a:ext cx="56543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A2 </a:t>
            </a:r>
            <a:r>
              <a:rPr lang="en-GB" sz="4000" dirty="0" smtClean="0"/>
              <a:t>Components – year </a:t>
            </a:r>
            <a:r>
              <a:rPr lang="en-GB" sz="4000" dirty="0" smtClean="0"/>
              <a:t>13 </a:t>
            </a:r>
            <a:endParaRPr lang="en-GB" sz="4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972741"/>
              </p:ext>
            </p:extLst>
          </p:nvPr>
        </p:nvGraphicFramePr>
        <p:xfrm>
          <a:off x="339512" y="1842332"/>
          <a:ext cx="8290138" cy="40722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90138"/>
              </a:tblGrid>
              <a:tr h="511177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Component 2: </a:t>
                      </a:r>
                    </a:p>
                  </a:txBody>
                  <a:tcPr/>
                </a:tc>
              </a:tr>
              <a:tr h="51117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Psychological and Social Principles of Physical Education</a:t>
                      </a:r>
                    </a:p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(*Component code: 9PE0/02) 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22354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Written examination: </a:t>
                      </a:r>
                      <a:r>
                        <a:rPr lang="en-GB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hours</a:t>
                      </a:r>
                    </a:p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 of the qualification </a:t>
                      </a:r>
                    </a:p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marks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898657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overview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 3: Skill acquisition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 4: Sport psychology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 5: Sport and society</a:t>
                      </a:r>
                      <a:endParaRPr lang="en-GB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982" y="152400"/>
            <a:ext cx="2407304" cy="80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943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39512" y="820246"/>
            <a:ext cx="57697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A2 </a:t>
            </a:r>
            <a:r>
              <a:rPr lang="en-GB" sz="4000" dirty="0" smtClean="0"/>
              <a:t>Components – year </a:t>
            </a:r>
            <a:r>
              <a:rPr lang="en-GB" sz="4000" dirty="0" smtClean="0"/>
              <a:t>13  </a:t>
            </a:r>
            <a:endParaRPr lang="en-GB" sz="4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673925"/>
              </p:ext>
            </p:extLst>
          </p:nvPr>
        </p:nvGraphicFramePr>
        <p:xfrm>
          <a:off x="339512" y="1842332"/>
          <a:ext cx="8290138" cy="3943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90138"/>
              </a:tblGrid>
              <a:tr h="511177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Component 3: </a:t>
                      </a:r>
                    </a:p>
                  </a:txBody>
                  <a:tcPr/>
                </a:tc>
              </a:tr>
              <a:tr h="511177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Practical</a:t>
                      </a:r>
                      <a:r>
                        <a:rPr lang="fr-FR" dirty="0" smtClean="0"/>
                        <a:t> Performance (*Component code: 9PE0/03)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22354">
                <a:tc>
                  <a:txBody>
                    <a:bodyPr/>
                    <a:lstStyle/>
                    <a:p>
                      <a:r>
                        <a:rPr lang="en-GB" dirty="0" smtClean="0"/>
                        <a:t>Non-examined assessment: internally assessed, externally moderated </a:t>
                      </a:r>
                    </a:p>
                    <a:p>
                      <a:r>
                        <a:rPr lang="en-GB" dirty="0" smtClean="0"/>
                        <a:t>15% of the qualification </a:t>
                      </a:r>
                    </a:p>
                    <a:p>
                      <a:r>
                        <a:rPr lang="en-GB" dirty="0" smtClean="0"/>
                        <a:t>40 marks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898657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overview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/>
                        <a:t>Skills performed in one physical activity as a player/performer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dirty="0" smtClean="0"/>
                        <a:t>OR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/>
                        <a:t> Skills performed in one physical activity as a coach</a:t>
                      </a:r>
                      <a:endParaRPr lang="en-GB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982" y="152400"/>
            <a:ext cx="2407304" cy="80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477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39512" y="808655"/>
            <a:ext cx="57697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A2 </a:t>
            </a:r>
            <a:r>
              <a:rPr lang="en-GB" sz="4000" dirty="0" smtClean="0"/>
              <a:t>Components – year </a:t>
            </a:r>
            <a:r>
              <a:rPr lang="en-GB" sz="4000" dirty="0" smtClean="0"/>
              <a:t>13  </a:t>
            </a:r>
            <a:endParaRPr lang="en-GB" sz="4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205931"/>
              </p:ext>
            </p:extLst>
          </p:nvPr>
        </p:nvGraphicFramePr>
        <p:xfrm>
          <a:off x="339512" y="1842332"/>
          <a:ext cx="8290138" cy="3943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90138"/>
              </a:tblGrid>
              <a:tr h="511177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Component 4: </a:t>
                      </a:r>
                    </a:p>
                  </a:txBody>
                  <a:tcPr/>
                </a:tc>
              </a:tr>
              <a:tr h="511177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Performance </a:t>
                      </a:r>
                      <a:r>
                        <a:rPr lang="fr-F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Analysis</a:t>
                      </a:r>
                      <a:r>
                        <a:rPr lang="fr-FR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(*Component code: 9PE0/04)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22354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Non-examined assessment: internally assessed, externally moderated </a:t>
                      </a:r>
                    </a:p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 of the qualification </a:t>
                      </a:r>
                    </a:p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marks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898657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overview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/>
                        <a:t>In the role of player/performer or coach analyse two components of a physical activity (one physiological component and either a tactical or technical component).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endParaRPr lang="en-GB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dirty="0" smtClean="0"/>
                        <a:t>In the role of player/performer or coach analyse, implement and evaluate a Performance Development Programme</a:t>
                      </a:r>
                      <a:r>
                        <a:rPr lang="en-GB" baseline="0" dirty="0" smtClean="0"/>
                        <a:t> (PDP). </a:t>
                      </a:r>
                      <a:endParaRPr lang="en-GB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982" y="152400"/>
            <a:ext cx="2407304" cy="80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347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4011</TotalTime>
  <Words>898</Words>
  <Application>Microsoft Office PowerPoint</Application>
  <PresentationFormat>On-screen Show (4:3)</PresentationFormat>
  <Paragraphs>159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Reynolds</dc:creator>
  <cp:lastModifiedBy>L.Elliott-Kelly</cp:lastModifiedBy>
  <cp:revision>117</cp:revision>
  <dcterms:created xsi:type="dcterms:W3CDTF">2016-11-25T20:12:22Z</dcterms:created>
  <dcterms:modified xsi:type="dcterms:W3CDTF">2018-12-06T16:15:15Z</dcterms:modified>
</cp:coreProperties>
</file>