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359" r:id="rId2"/>
    <p:sldId id="361" r:id="rId3"/>
    <p:sldId id="362" r:id="rId4"/>
    <p:sldId id="363" r:id="rId5"/>
    <p:sldId id="364" r:id="rId6"/>
    <p:sldId id="371" r:id="rId7"/>
    <p:sldId id="368" r:id="rId8"/>
    <p:sldId id="370" r:id="rId9"/>
    <p:sldId id="366" r:id="rId10"/>
    <p:sldId id="367" r:id="rId11"/>
    <p:sldId id="36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6" autoAdjust="0"/>
    <p:restoredTop sz="94388" autoAdjust="0"/>
  </p:normalViewPr>
  <p:slideViewPr>
    <p:cSldViewPr snapToGrid="0" snapToObjects="1">
      <p:cViewPr varScale="1">
        <p:scale>
          <a:sx n="70" d="100"/>
          <a:sy n="70" d="100"/>
        </p:scale>
        <p:origin x="142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E01041-92E8-4EC2-A91D-A4D922F14EE7}" type="datetimeFigureOut">
              <a:rPr lang="en-GB" smtClean="0"/>
              <a:pPr/>
              <a:t>04/11/2020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251589-2B78-402D-A85C-B5B9C20D606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655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96B5D-1B75-0347-9484-1EAE587DD8FD}" type="datetimeFigureOut">
              <a:rPr lang="en-US" smtClean="0"/>
              <a:pPr/>
              <a:t>11/4/2020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50000"/>
              </a:schemeClr>
            </a:gs>
            <a:gs pos="100000">
              <a:schemeClr val="bg1"/>
            </a:gs>
          </a:gsLst>
          <a:path path="rect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96B5D-1B75-0347-9484-1EAE587DD8FD}" type="datetimeFigureOut">
              <a:rPr lang="en-US" smtClean="0"/>
              <a:pPr/>
              <a:t>11/4/2020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06A65-676E-DE45-B159-AC07E0AEA39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85516" y="229606"/>
            <a:ext cx="367927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Music at Phase 3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ln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>BTEC Music</a:t>
            </a:r>
          </a:p>
        </p:txBody>
      </p:sp>
    </p:spTree>
    <p:extLst>
      <p:ext uri="{BB962C8B-B14F-4D97-AF65-F5344CB8AC3E}">
        <p14:creationId xmlns:p14="http://schemas.microsoft.com/office/powerpoint/2010/main" val="272679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41211"/>
            <a:ext cx="8579296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 smtClean="0"/>
              <a:t>BTEC – compulsory units – Y13</a:t>
            </a:r>
            <a:br>
              <a:rPr lang="en-GB" sz="4000" dirty="0" smtClean="0"/>
            </a:br>
            <a:r>
              <a:rPr lang="en-GB" sz="4000" dirty="0" smtClean="0"/>
              <a:t>Practical music theory and harmony – internally assessed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Explore how rhythm, tempo, pitch and expression are communicated by types of notation. Write an article on this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Learn about scales and chord sequences and how to use these to compose melodies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sz="2800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Learn how to communicate and write out your ideas using notation so that others can perform them</a:t>
            </a:r>
            <a:endParaRPr lang="en-GB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3446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BTEC – more info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Uses Pass, Merit, Distinction and Distinction+ rather than A-E grades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GB" sz="2800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Units have guided learning hours which specify how long a student can spend on the unit before it should be completed (typically 90 hours)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0721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64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400" dirty="0" smtClean="0"/>
              <a:t>BTEC – Music (Extended Certificate)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323850" y="1237736"/>
            <a:ext cx="8374063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dirty="0"/>
              <a:t>We </a:t>
            </a:r>
            <a:r>
              <a:rPr lang="en-GB" sz="2400" dirty="0" smtClean="0"/>
              <a:t>offer </a:t>
            </a:r>
            <a:r>
              <a:rPr lang="en-GB" sz="2400" dirty="0"/>
              <a:t>BTEC music </a:t>
            </a:r>
            <a:r>
              <a:rPr lang="en-GB" sz="2400" dirty="0" smtClean="0"/>
              <a:t>at Key stage 5</a:t>
            </a:r>
            <a:endParaRPr lang="en-GB" sz="2400" dirty="0"/>
          </a:p>
          <a:p>
            <a:pPr eaLnBrk="1" hangingPunct="1"/>
            <a:endParaRPr lang="en-GB" sz="2400" dirty="0" smtClean="0"/>
          </a:p>
          <a:p>
            <a:pPr eaLnBrk="1" hangingPunct="1"/>
            <a:r>
              <a:rPr lang="en-GB" sz="2400" dirty="0" smtClean="0"/>
              <a:t>BTEC Music is a better option for anyone who is a more practical musician and does not want to study classical music set works (Beethoven &amp; Mozart)</a:t>
            </a:r>
          </a:p>
          <a:p>
            <a:pPr eaLnBrk="1" hangingPunct="1"/>
            <a:endParaRPr lang="en-GB" sz="2400" dirty="0" smtClean="0"/>
          </a:p>
          <a:p>
            <a:pPr eaLnBrk="1" hangingPunct="1"/>
            <a:r>
              <a:rPr lang="en-GB" sz="2400" dirty="0" smtClean="0"/>
              <a:t>The course enables students to develop practical skills on their instrument (or voice) both individually and as part of a group. It also develops an understanding of music theory, composition and the music industry, enabling students to have an understanding of what it takes to work in the music business. </a:t>
            </a: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4176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5416"/>
            <a:ext cx="8229600" cy="1143000"/>
          </a:xfrm>
        </p:spPr>
        <p:txBody>
          <a:bodyPr/>
          <a:lstStyle/>
          <a:p>
            <a:pPr eaLnBrk="1" hangingPunct="1"/>
            <a:r>
              <a:rPr lang="en-GB" dirty="0" smtClean="0"/>
              <a:t>Is BTEC Music for 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8603"/>
            <a:ext cx="8229600" cy="4389437"/>
          </a:xfrm>
        </p:spPr>
        <p:txBody>
          <a:bodyPr>
            <a:normAutofit fontScale="70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800" dirty="0" smtClean="0"/>
              <a:t> </a:t>
            </a:r>
            <a:r>
              <a:rPr lang="en-GB" sz="3100" dirty="0" smtClean="0">
                <a:latin typeface="Arial" pitchFamily="34" charset="0"/>
                <a:cs typeface="Arial" pitchFamily="34" charset="0"/>
              </a:rPr>
              <a:t>BTEC could be suitable for you if:-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sz="3100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•"/>
              <a:defRPr/>
            </a:pPr>
            <a:r>
              <a:rPr lang="en-GB" sz="3100" dirty="0" smtClean="0">
                <a:latin typeface="Arial" pitchFamily="34" charset="0"/>
                <a:cs typeface="Arial" pitchFamily="34" charset="0"/>
              </a:rPr>
              <a:t>Your main interest in music is in being a musician and playing your instrument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sz="3100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•"/>
              <a:defRPr/>
            </a:pPr>
            <a:r>
              <a:rPr lang="en-GB" sz="3100" dirty="0" smtClean="0">
                <a:latin typeface="Arial" pitchFamily="34" charset="0"/>
                <a:cs typeface="Arial" pitchFamily="34" charset="0"/>
              </a:rPr>
              <a:t>You are a good musician, don’t necessarily have an advanced understanding of music theory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sz="3100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•"/>
              <a:defRPr/>
            </a:pPr>
            <a:r>
              <a:rPr lang="en-GB" sz="3100" dirty="0" smtClean="0">
                <a:latin typeface="Arial" pitchFamily="34" charset="0"/>
                <a:cs typeface="Arial" pitchFamily="34" charset="0"/>
              </a:rPr>
              <a:t>You are more interested in popular music styles and/or elements of the music industry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sz="3100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Char char="•"/>
              <a:defRPr/>
            </a:pPr>
            <a:r>
              <a:rPr lang="en-GB" sz="3100" dirty="0" smtClean="0">
                <a:latin typeface="Arial" pitchFamily="34" charset="0"/>
                <a:cs typeface="Arial" pitchFamily="34" charset="0"/>
              </a:rPr>
              <a:t>You are not looking to take a classical music degree after sixth form (BTECs provide good admission requirements for the courses below)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dirty="0"/>
          </a:p>
        </p:txBody>
      </p:sp>
      <p:sp>
        <p:nvSpPr>
          <p:cNvPr id="2" name="TextBox 1"/>
          <p:cNvSpPr txBox="1"/>
          <p:nvPr/>
        </p:nvSpPr>
        <p:spPr>
          <a:xfrm>
            <a:off x="5275633" y="4868410"/>
            <a:ext cx="386836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100" dirty="0"/>
          </a:p>
          <a:p>
            <a:r>
              <a:rPr lang="en-GB" sz="1100" dirty="0"/>
              <a:t> BSc (Hons) in Music Composition </a:t>
            </a:r>
          </a:p>
          <a:p>
            <a:r>
              <a:rPr lang="en-GB" sz="1100" dirty="0"/>
              <a:t> BA (Hons) in Music </a:t>
            </a:r>
          </a:p>
          <a:p>
            <a:r>
              <a:rPr lang="en-GB" sz="1100" dirty="0"/>
              <a:t> BA (Hons) in Music Performance, Production and Composition </a:t>
            </a:r>
          </a:p>
          <a:p>
            <a:r>
              <a:rPr lang="en-GB" sz="1100" dirty="0"/>
              <a:t> BMus (Hons) in Music (Performance) </a:t>
            </a:r>
          </a:p>
          <a:p>
            <a:r>
              <a:rPr lang="en-GB" sz="1100" dirty="0"/>
              <a:t> BA (Hons) in Creative Musicianship </a:t>
            </a:r>
          </a:p>
          <a:p>
            <a:r>
              <a:rPr lang="en-GB" sz="1100" dirty="0"/>
              <a:t> BMus (Hons) in Contemporary Music Performance. </a:t>
            </a:r>
          </a:p>
          <a:p>
            <a:endParaRPr lang="en-GB" sz="11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9430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84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92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9840"/>
                            </p:stCondLst>
                            <p:childTnLst>
                              <p:par>
                                <p:cTn id="2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BTEC – the basics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GB" sz="2800" dirty="0" smtClean="0">
                <a:latin typeface="Arial" charset="0"/>
                <a:cs typeface="Arial" charset="0"/>
              </a:rPr>
              <a:t>Level 3 qualification- BTEC extended certificate (two year course which is equivalent to one A level)</a:t>
            </a:r>
          </a:p>
          <a:p>
            <a:pPr eaLnBrk="1" hangingPunct="1">
              <a:lnSpc>
                <a:spcPct val="90000"/>
              </a:lnSpc>
            </a:pPr>
            <a:endParaRPr lang="en-GB" sz="28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sz="2800" dirty="0" smtClean="0">
                <a:latin typeface="Arial" charset="0"/>
                <a:cs typeface="Arial" charset="0"/>
              </a:rPr>
              <a:t>Three mandatory units and one optional unit</a:t>
            </a:r>
          </a:p>
          <a:p>
            <a:pPr eaLnBrk="1" hangingPunct="1">
              <a:lnSpc>
                <a:spcPct val="90000"/>
              </a:lnSpc>
            </a:pPr>
            <a:endParaRPr lang="en-GB" sz="28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sz="2800" dirty="0" smtClean="0">
                <a:latin typeface="Arial" charset="0"/>
                <a:cs typeface="Arial" charset="0"/>
              </a:rPr>
              <a:t>Selection of the optional unit </a:t>
            </a:r>
            <a:r>
              <a:rPr lang="en-GB" sz="2800" b="1" dirty="0" smtClean="0">
                <a:latin typeface="Arial" charset="0"/>
                <a:cs typeface="Arial" charset="0"/>
              </a:rPr>
              <a:t>may</a:t>
            </a:r>
            <a:r>
              <a:rPr lang="en-GB" sz="2800" dirty="0" smtClean="0">
                <a:latin typeface="Arial" charset="0"/>
                <a:cs typeface="Arial" charset="0"/>
              </a:rPr>
              <a:t> depend on the skills of the students who opt for the course (sample units include:- Solo performance, Music promotion, Composing music, Music performance session styles)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4872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BTEC – the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dirty="0" smtClean="0">
                <a:latin typeface="Arial" charset="0"/>
                <a:cs typeface="Arial" charset="0"/>
              </a:rPr>
              <a:t>This is </a:t>
            </a:r>
            <a:r>
              <a:rPr lang="en-GB" sz="2800" b="1" dirty="0" smtClean="0">
                <a:latin typeface="Arial" charset="0"/>
                <a:cs typeface="Arial" charset="0"/>
              </a:rPr>
              <a:t>not</a:t>
            </a:r>
            <a:r>
              <a:rPr lang="en-GB" sz="2800" dirty="0" smtClean="0">
                <a:latin typeface="Arial" charset="0"/>
                <a:cs typeface="Arial" charset="0"/>
              </a:rPr>
              <a:t> a course for classroom musicians</a:t>
            </a:r>
          </a:p>
          <a:p>
            <a:pPr eaLnBrk="1" hangingPunct="1">
              <a:lnSpc>
                <a:spcPct val="90000"/>
              </a:lnSpc>
            </a:pPr>
            <a:endParaRPr lang="en-GB" sz="28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sz="2800" dirty="0" smtClean="0">
                <a:latin typeface="Arial" charset="0"/>
                <a:cs typeface="Arial" charset="0"/>
              </a:rPr>
              <a:t>You must be able to play an instrument or voice to a good standard</a:t>
            </a:r>
          </a:p>
          <a:p>
            <a:pPr eaLnBrk="1" hangingPunct="1">
              <a:lnSpc>
                <a:spcPct val="90000"/>
              </a:lnSpc>
            </a:pPr>
            <a:endParaRPr lang="en-GB" sz="28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sz="2800" dirty="0" smtClean="0">
                <a:latin typeface="Arial" charset="0"/>
                <a:cs typeface="Arial" charset="0"/>
              </a:rPr>
              <a:t>You will need to develop ensemble performance and theory skills</a:t>
            </a:r>
          </a:p>
          <a:p>
            <a:pPr eaLnBrk="1" hangingPunct="1">
              <a:lnSpc>
                <a:spcPct val="90000"/>
              </a:lnSpc>
            </a:pPr>
            <a:endParaRPr lang="en-GB" sz="2800" dirty="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GB" sz="2800" dirty="0" smtClean="0">
                <a:latin typeface="Arial" charset="0"/>
                <a:cs typeface="Arial" charset="0"/>
              </a:rPr>
              <a:t>All level 3 courses now feature more end-point examination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7554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4866"/>
            <a:ext cx="8579296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 smtClean="0"/>
              <a:t>BTEC – optional unit – Y12</a:t>
            </a:r>
            <a:br>
              <a:rPr lang="en-GB" sz="4000" dirty="0" smtClean="0"/>
            </a:br>
            <a:r>
              <a:rPr lang="en-GB" sz="4000" dirty="0" smtClean="0"/>
              <a:t>Solo performance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Write an article on how to develop as a musician and acquire the relevant skills and techniques to be successful in a solo performance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sz="2800" dirty="0" smtClean="0">
              <a:latin typeface="Arial" pitchFamily="34" charset="0"/>
              <a:cs typeface="Arial" pitchFamily="34" charset="0"/>
            </a:endParaRP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Develop instrumental/vocal skills through a structured practice routine, exploring technical development, learning how to practise pieces and setting targets for improvement</a:t>
            </a:r>
            <a:endParaRPr lang="en-GB" sz="2400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Perform 3 pieces of music for an audience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3855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9108"/>
            <a:ext cx="8579296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 smtClean="0"/>
              <a:t>BTEC – compulsory units – Y12</a:t>
            </a:r>
            <a:br>
              <a:rPr lang="en-GB" sz="4000" dirty="0" smtClean="0"/>
            </a:br>
            <a:r>
              <a:rPr lang="en-GB" sz="4000" dirty="0" smtClean="0"/>
              <a:t>Professional practice in the music industry – externally assessed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Understand what ‘professional practice’ means and what it is like to be a freelance musician (professional behaviour, project planning, health &amp; safety, working with others, legal and financial considerations)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sz="2800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800" dirty="0">
                <a:latin typeface="Arial" pitchFamily="34" charset="0"/>
                <a:cs typeface="Arial" pitchFamily="34" charset="0"/>
              </a:rPr>
              <a:t>3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hours research time on a given scenario in a two week period (e.g. planning music for a Wedding)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sz="2800" dirty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800" dirty="0">
                <a:latin typeface="Arial" pitchFamily="34" charset="0"/>
                <a:cs typeface="Arial" pitchFamily="34" charset="0"/>
              </a:rPr>
              <a:t>5</a:t>
            </a:r>
            <a:r>
              <a:rPr lang="en-GB" sz="2800" dirty="0" smtClean="0">
                <a:latin typeface="Arial" pitchFamily="34" charset="0"/>
                <a:cs typeface="Arial" pitchFamily="34" charset="0"/>
              </a:rPr>
              <a:t> hours (over 2 days) for a written response using your research (e.g. project plan, budget &amp; presentation)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sz="2800" dirty="0" smtClean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2800" dirty="0" smtClean="0">
                <a:latin typeface="Arial" pitchFamily="34" charset="0"/>
                <a:cs typeface="Arial" pitchFamily="34" charset="0"/>
              </a:rPr>
              <a:t>Controlled assessment conditions</a:t>
            </a:r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en-GB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7781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9108"/>
            <a:ext cx="8579296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 smtClean="0"/>
              <a:t>BTEC – compulsory units – Y12</a:t>
            </a:r>
            <a:br>
              <a:rPr lang="en-GB" sz="4000" dirty="0" smtClean="0"/>
            </a:br>
            <a:r>
              <a:rPr lang="en-GB" sz="4000" dirty="0" smtClean="0"/>
              <a:t>Professional practice in the music industry – externally assessed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03" t="10941" r="25738" b="50076"/>
          <a:stretch/>
        </p:blipFill>
        <p:spPr bwMode="auto">
          <a:xfrm>
            <a:off x="112132" y="1572567"/>
            <a:ext cx="6176357" cy="2970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478073" y="1687129"/>
            <a:ext cx="248115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u="sng" dirty="0"/>
              <a:t>Activity 1 </a:t>
            </a:r>
            <a:r>
              <a:rPr lang="en-GB" dirty="0"/>
              <a:t>When devising a project plan certain key areas need to be addressed, such as planning, resourcing and timing. Produce a project plan for the young musicians’ stage outlining the key milestones for planning the ‘In the Park’ festival youth stage.</a:t>
            </a:r>
          </a:p>
        </p:txBody>
      </p:sp>
      <p:sp>
        <p:nvSpPr>
          <p:cNvPr id="5" name="Rectangle 4"/>
          <p:cNvSpPr/>
          <p:nvPr/>
        </p:nvSpPr>
        <p:spPr>
          <a:xfrm>
            <a:off x="112131" y="4548015"/>
            <a:ext cx="636594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u="sng" dirty="0"/>
              <a:t>Activity 2 </a:t>
            </a:r>
            <a:r>
              <a:rPr lang="en-GB" dirty="0"/>
              <a:t>In this section you are required to estimate and justify costing for the young musicians’ stage at the ‘In the Park’ festival. You will need to show how the budget of £4000 will be spent, including: </a:t>
            </a:r>
            <a:r>
              <a:rPr lang="en-GB" dirty="0" smtClean="0"/>
              <a:t>costs</a:t>
            </a:r>
            <a:r>
              <a:rPr lang="en-GB" dirty="0"/>
              <a:t>, such as bands and equipment </a:t>
            </a:r>
            <a:r>
              <a:rPr lang="en-GB" dirty="0" smtClean="0"/>
              <a:t>hire, </a:t>
            </a:r>
            <a:r>
              <a:rPr lang="en-GB" dirty="0"/>
              <a:t>expenses, such as transport or food for acts </a:t>
            </a:r>
            <a:r>
              <a:rPr lang="en-GB" dirty="0" smtClean="0"/>
              <a:t>and your </a:t>
            </a:r>
            <a:r>
              <a:rPr lang="en-GB" dirty="0"/>
              <a:t>own fee.</a:t>
            </a:r>
          </a:p>
        </p:txBody>
      </p:sp>
    </p:spTree>
    <p:extLst>
      <p:ext uri="{BB962C8B-B14F-4D97-AF65-F5344CB8AC3E}">
        <p14:creationId xmlns:p14="http://schemas.microsoft.com/office/powerpoint/2010/main" val="26008971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4866"/>
            <a:ext cx="8579296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000" dirty="0" smtClean="0"/>
              <a:t>BTEC – compulsory unit – Y13</a:t>
            </a:r>
            <a:br>
              <a:rPr lang="en-GB" sz="4000" dirty="0" smtClean="0"/>
            </a:br>
            <a:r>
              <a:rPr lang="en-GB" sz="4000" dirty="0" smtClean="0"/>
              <a:t>Ensemble music performance– externally assessed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331958" cy="4650475"/>
          </a:xfrm>
        </p:spPr>
        <p:txBody>
          <a:bodyPr>
            <a:normAutofit fontScale="400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3500" dirty="0" smtClean="0">
                <a:latin typeface="Arial" pitchFamily="34" charset="0"/>
                <a:cs typeface="Arial" pitchFamily="34" charset="0"/>
              </a:rPr>
              <a:t>Choose 3 songs (2 from one list, one from the other list) to learn from lists supplied by the exam board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3500" dirty="0" smtClean="0">
                <a:latin typeface="Arial" pitchFamily="34" charset="0"/>
                <a:cs typeface="Arial" pitchFamily="34" charset="0"/>
              </a:rPr>
              <a:t>2018 lists provided  by the board:-</a:t>
            </a:r>
          </a:p>
          <a:p>
            <a:r>
              <a:rPr lang="en-GB" sz="3000" b="1" dirty="0"/>
              <a:t>List A</a:t>
            </a:r>
          </a:p>
          <a:p>
            <a:r>
              <a:rPr lang="en-GB" sz="3000" dirty="0"/>
              <a:t>Tomorrow Never Knows – The Beatles</a:t>
            </a:r>
          </a:p>
          <a:p>
            <a:r>
              <a:rPr lang="en-GB" sz="3000" dirty="0"/>
              <a:t>Biology – Girls Aloud</a:t>
            </a:r>
          </a:p>
          <a:p>
            <a:r>
              <a:rPr lang="en-GB" sz="3000" dirty="0"/>
              <a:t>Changes – Yes</a:t>
            </a:r>
          </a:p>
          <a:p>
            <a:r>
              <a:rPr lang="en-GB" sz="3000" dirty="0"/>
              <a:t>Out On the Floor – Dobie </a:t>
            </a:r>
            <a:r>
              <a:rPr lang="en-GB" sz="3000" dirty="0" err="1"/>
              <a:t>Gray</a:t>
            </a:r>
            <a:endParaRPr lang="en-GB" sz="3000" dirty="0"/>
          </a:p>
          <a:p>
            <a:r>
              <a:rPr lang="en-GB" sz="3000" dirty="0"/>
              <a:t>No Tears Left to Cry – Ariana Grande</a:t>
            </a:r>
          </a:p>
          <a:p>
            <a:r>
              <a:rPr lang="en-GB" sz="3000" dirty="0"/>
              <a:t>Wake Me Up – </a:t>
            </a:r>
            <a:r>
              <a:rPr lang="en-GB" sz="3000" dirty="0" err="1"/>
              <a:t>Avicii</a:t>
            </a:r>
            <a:endParaRPr lang="en-GB" sz="3000" dirty="0"/>
          </a:p>
          <a:p>
            <a:r>
              <a:rPr lang="en-GB" sz="3000" dirty="0"/>
              <a:t>Learn to Fly – Foo Fighters</a:t>
            </a:r>
          </a:p>
          <a:p>
            <a:r>
              <a:rPr lang="en-GB" sz="3000" dirty="0"/>
              <a:t>Higher Ground – Stevie Wonder</a:t>
            </a:r>
          </a:p>
          <a:p>
            <a:r>
              <a:rPr lang="en-GB" sz="3000" b="1" dirty="0"/>
              <a:t>List B</a:t>
            </a:r>
          </a:p>
          <a:p>
            <a:r>
              <a:rPr lang="en-GB" sz="3000" dirty="0" err="1"/>
              <a:t>Hoochie</a:t>
            </a:r>
            <a:r>
              <a:rPr lang="en-GB" sz="3000" dirty="0"/>
              <a:t> </a:t>
            </a:r>
            <a:r>
              <a:rPr lang="en-GB" sz="3000" dirty="0" err="1"/>
              <a:t>Coochie</a:t>
            </a:r>
            <a:r>
              <a:rPr lang="en-GB" sz="3000" dirty="0"/>
              <a:t> Man – Muddy Waters</a:t>
            </a:r>
          </a:p>
          <a:p>
            <a:r>
              <a:rPr lang="en-GB" sz="3000" dirty="0" err="1"/>
              <a:t>Siúil</a:t>
            </a:r>
            <a:r>
              <a:rPr lang="en-GB" sz="3000" dirty="0"/>
              <a:t> a </a:t>
            </a:r>
            <a:r>
              <a:rPr lang="en-GB" sz="3000" dirty="0" err="1"/>
              <a:t>Rún</a:t>
            </a:r>
            <a:r>
              <a:rPr lang="en-GB" sz="3000" dirty="0"/>
              <a:t> – Celtic Woman</a:t>
            </a:r>
          </a:p>
          <a:p>
            <a:r>
              <a:rPr lang="en-GB" sz="3000" dirty="0"/>
              <a:t>Wide Open Spaces – Dixie Chicks</a:t>
            </a:r>
          </a:p>
          <a:p>
            <a:r>
              <a:rPr lang="fi-FI" sz="3000" dirty="0"/>
              <a:t>Thai Mannai Vanakkam – A R Rahman</a:t>
            </a:r>
          </a:p>
          <a:p>
            <a:r>
              <a:rPr lang="en-GB" sz="3000" dirty="0"/>
              <a:t>Cinema Paradiso – </a:t>
            </a:r>
            <a:r>
              <a:rPr lang="en-GB" sz="3000" dirty="0" err="1"/>
              <a:t>Ennio</a:t>
            </a:r>
            <a:r>
              <a:rPr lang="en-GB" sz="3000" dirty="0"/>
              <a:t> Morricone</a:t>
            </a:r>
          </a:p>
          <a:p>
            <a:r>
              <a:rPr lang="en-GB" sz="3000" dirty="0" err="1"/>
              <a:t>Oye</a:t>
            </a:r>
            <a:r>
              <a:rPr lang="en-GB" sz="3000" dirty="0"/>
              <a:t> </a:t>
            </a:r>
            <a:r>
              <a:rPr lang="en-GB" sz="3000" dirty="0" err="1"/>
              <a:t>Mi</a:t>
            </a:r>
            <a:r>
              <a:rPr lang="en-GB" sz="3000" dirty="0"/>
              <a:t> Canto (Hear My Voice) – Gloria Estefan</a:t>
            </a:r>
            <a:endParaRPr lang="en-GB" sz="3000" dirty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3500" dirty="0" smtClean="0">
                <a:latin typeface="Arial" pitchFamily="34" charset="0"/>
                <a:cs typeface="Arial" pitchFamily="34" charset="0"/>
              </a:rPr>
              <a:t>Learn, rehearse and perform the songs (working in a group of 3-8) in front of an audience (this is recorded on video)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en-GB" sz="3500" dirty="0">
              <a:latin typeface="Arial" pitchFamily="34" charset="0"/>
              <a:cs typeface="Arial" pitchFamily="34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GB" sz="3500" dirty="0" smtClean="0">
                <a:latin typeface="Arial" pitchFamily="34" charset="0"/>
                <a:cs typeface="Arial" pitchFamily="34" charset="0"/>
              </a:rPr>
              <a:t>Reflect </a:t>
            </a:r>
            <a:r>
              <a:rPr lang="en-GB" sz="3500" dirty="0">
                <a:latin typeface="Arial" pitchFamily="34" charset="0"/>
                <a:cs typeface="Arial" pitchFamily="34" charset="0"/>
              </a:rPr>
              <a:t>on effectiveness </a:t>
            </a:r>
            <a:r>
              <a:rPr lang="en-GB" sz="3500" dirty="0" smtClean="0">
                <a:latin typeface="Arial" pitchFamily="34" charset="0"/>
                <a:cs typeface="Arial" pitchFamily="34" charset="0"/>
              </a:rPr>
              <a:t>of the planning, rehearsal and performance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266" y="6048812"/>
            <a:ext cx="5056359" cy="80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5241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3976</TotalTime>
  <Words>893</Words>
  <Application>Microsoft Office PowerPoint</Application>
  <PresentationFormat>On-screen Show (4:3)</PresentationFormat>
  <Paragraphs>88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 2</vt:lpstr>
      <vt:lpstr>Office Theme</vt:lpstr>
      <vt:lpstr>BTEC Music</vt:lpstr>
      <vt:lpstr>BTEC – Music (Extended Certificate)</vt:lpstr>
      <vt:lpstr>Is BTEC Music for me</vt:lpstr>
      <vt:lpstr>BTEC – the basics</vt:lpstr>
      <vt:lpstr>BTEC – the basics</vt:lpstr>
      <vt:lpstr>BTEC – optional unit – Y12 Solo performance</vt:lpstr>
      <vt:lpstr>BTEC – compulsory units – Y12 Professional practice in the music industry – externally assessed</vt:lpstr>
      <vt:lpstr>BTEC – compulsory units – Y12 Professional practice in the music industry – externally assessed</vt:lpstr>
      <vt:lpstr>BTEC – compulsory unit – Y13 Ensemble music performance– externally assessed</vt:lpstr>
      <vt:lpstr>BTEC – compulsory units – Y13 Practical music theory and harmony – internally assessed</vt:lpstr>
      <vt:lpstr>BTEC – more info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Reynolds</dc:creator>
  <cp:lastModifiedBy>C.Stormont</cp:lastModifiedBy>
  <cp:revision>116</cp:revision>
  <dcterms:created xsi:type="dcterms:W3CDTF">2016-11-25T20:12:22Z</dcterms:created>
  <dcterms:modified xsi:type="dcterms:W3CDTF">2020-11-04T11:57:09Z</dcterms:modified>
</cp:coreProperties>
</file>