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360" r:id="rId2"/>
    <p:sldId id="361" r:id="rId3"/>
    <p:sldId id="363" r:id="rId4"/>
    <p:sldId id="365" r:id="rId5"/>
    <p:sldId id="366" r:id="rId6"/>
    <p:sldId id="367" r:id="rId7"/>
    <p:sldId id="369" r:id="rId8"/>
    <p:sldId id="364" r:id="rId9"/>
    <p:sldId id="374" r:id="rId10"/>
    <p:sldId id="372" r:id="rId11"/>
    <p:sldId id="37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6" autoAdjust="0"/>
    <p:restoredTop sz="94388" autoAdjust="0"/>
  </p:normalViewPr>
  <p:slideViewPr>
    <p:cSldViewPr snapToGrid="0" snapToObjects="1">
      <p:cViewPr varScale="1">
        <p:scale>
          <a:sx n="69" d="100"/>
          <a:sy n="69" d="100"/>
        </p:scale>
        <p:origin x="5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01041-92E8-4EC2-A91D-A4D922F14EE7}" type="datetimeFigureOut">
              <a:rPr lang="en-GB" smtClean="0"/>
              <a:pPr/>
              <a:t>05/11/2020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51589-2B78-402D-A85C-B5B9C20D6067}" type="slidenum">
              <a:rPr lang="en-GB" smtClean="0"/>
              <a:pPr/>
              <a:t>‹#›</a:t>
            </a:fld>
            <a:endParaRPr lang="en-GB"/>
          </a:p>
        </p:txBody>
      </p:sp>
    </p:spTree>
    <p:extLst>
      <p:ext uri="{BB962C8B-B14F-4D97-AF65-F5344CB8AC3E}">
        <p14:creationId xmlns:p14="http://schemas.microsoft.com/office/powerpoint/2010/main" val="44965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
        <p:nvSpPr>
          <p:cNvPr id="4" name="Date Placeholder 3"/>
          <p:cNvSpPr>
            <a:spLocks noGrp="1"/>
          </p:cNvSpPr>
          <p:nvPr>
            <p:ph type="dt" sz="half" idx="10"/>
          </p:nvPr>
        </p:nvSpPr>
        <p:spPr/>
        <p:txBody>
          <a:bodyPr/>
          <a:lstStyle/>
          <a:p>
            <a:fld id="{42996B5D-1B75-0347-9484-1EAE587DD8FD}" type="datetimeFigureOut">
              <a:rPr lang="en-US" smtClean="0"/>
              <a:pPr/>
              <a:t>11/5/2020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2996B5D-1B75-0347-9484-1EAE587DD8FD}" type="datetimeFigureOut">
              <a:rPr lang="en-US" smtClean="0"/>
              <a:pPr/>
              <a:t>11/5/2020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2996B5D-1B75-0347-9484-1EAE587DD8FD}" type="datetimeFigureOut">
              <a:rPr lang="en-US" smtClean="0"/>
              <a:pPr/>
              <a:t>11/5/2020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2996B5D-1B75-0347-9484-1EAE587DD8FD}" type="datetimeFigureOut">
              <a:rPr lang="en-US" smtClean="0"/>
              <a:pPr/>
              <a:t>11/5/2020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2996B5D-1B75-0347-9484-1EAE587DD8FD}" type="datetimeFigureOut">
              <a:rPr lang="en-US" smtClean="0"/>
              <a:pPr/>
              <a:t>11/5/2020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42996B5D-1B75-0347-9484-1EAE587DD8FD}" type="datetimeFigureOut">
              <a:rPr lang="en-US" smtClean="0"/>
              <a:pPr/>
              <a:t>11/5/2020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42996B5D-1B75-0347-9484-1EAE587DD8FD}" type="datetimeFigureOut">
              <a:rPr lang="en-US" smtClean="0"/>
              <a:pPr/>
              <a:t>11/5/2020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42996B5D-1B75-0347-9484-1EAE587DD8FD}" type="datetimeFigureOut">
              <a:rPr lang="en-US" smtClean="0"/>
              <a:pPr/>
              <a:t>11/5/2020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96B5D-1B75-0347-9484-1EAE587DD8FD}" type="datetimeFigureOut">
              <a:rPr lang="en-US" smtClean="0"/>
              <a:pPr/>
              <a:t>11/5/2020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2996B5D-1B75-0347-9484-1EAE587DD8FD}" type="datetimeFigureOut">
              <a:rPr lang="en-US" smtClean="0"/>
              <a:pPr/>
              <a:t>11/5/2020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06A65-676E-DE45-B159-AC07E0AEA39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50000"/>
              </a:schemeClr>
            </a:gs>
            <a:gs pos="100000">
              <a:schemeClr val="bg1"/>
            </a:gs>
          </a:gsLst>
          <a:path path="rect">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96B5D-1B75-0347-9484-1EAE587DD8FD}" type="datetimeFigureOut">
              <a:rPr lang="en-US" smtClean="0"/>
              <a:pPr/>
              <a:t>11/5/2020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06A65-676E-DE45-B159-AC07E0AEA39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6" y="155448"/>
            <a:ext cx="8229600" cy="1252728"/>
          </a:xfrm>
        </p:spPr>
        <p:txBody>
          <a:bodyPr>
            <a:normAutofit/>
          </a:bodyPr>
          <a:lstStyle/>
          <a:p>
            <a:r>
              <a:rPr lang="en-GB" sz="3600" b="1" dirty="0">
                <a:solidFill>
                  <a:srgbClr val="FF0000"/>
                </a:solidFill>
              </a:rPr>
              <a:t>Famous A Level Mathematicians</a:t>
            </a:r>
          </a:p>
        </p:txBody>
      </p:sp>
      <p:pic>
        <p:nvPicPr>
          <p:cNvPr id="1026" name="Picture 2" descr="coldpla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31" y="1843454"/>
            <a:ext cx="2792108" cy="27921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le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3538" y="1843454"/>
            <a:ext cx="3341617" cy="27921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rya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5155" y="1843454"/>
            <a:ext cx="2988845" cy="34936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ara.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431" y="4185138"/>
            <a:ext cx="3256957" cy="267286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achel.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67232" y="3590266"/>
            <a:ext cx="2876768" cy="326773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arol.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93748" y="4185140"/>
            <a:ext cx="3558539" cy="2672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527944"/>
      </p:ext>
    </p:extLst>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Summary</a:t>
            </a:r>
          </a:p>
        </p:txBody>
      </p:sp>
      <p:sp>
        <p:nvSpPr>
          <p:cNvPr id="3" name="Content Placeholder 2"/>
          <p:cNvSpPr>
            <a:spLocks noGrp="1"/>
          </p:cNvSpPr>
          <p:nvPr>
            <p:ph idx="1"/>
          </p:nvPr>
        </p:nvSpPr>
        <p:spPr>
          <a:xfrm>
            <a:off x="451957" y="1793993"/>
            <a:ext cx="8328320" cy="4392706"/>
          </a:xfrm>
        </p:spPr>
        <p:txBody>
          <a:bodyPr>
            <a:normAutofit/>
          </a:bodyPr>
          <a:lstStyle/>
          <a:p>
            <a:pPr>
              <a:buClr>
                <a:srgbClr val="FF0000"/>
              </a:buClr>
              <a:buFont typeface="Arial" panose="020B0604020202020204" pitchFamily="34" charset="0"/>
              <a:buChar char="•"/>
            </a:pPr>
            <a:r>
              <a:rPr lang="en-US" sz="3200" dirty="0"/>
              <a:t>Must have at least a </a:t>
            </a:r>
            <a:r>
              <a:rPr lang="en-US" sz="3200"/>
              <a:t>Grade 6 </a:t>
            </a:r>
            <a:r>
              <a:rPr lang="en-US" sz="3200" dirty="0"/>
              <a:t>at GCSE Higher Tier.</a:t>
            </a:r>
          </a:p>
          <a:p>
            <a:pPr>
              <a:buClr>
                <a:srgbClr val="FF0000"/>
              </a:buClr>
              <a:buFont typeface="Arial" panose="020B0604020202020204" pitchFamily="34" charset="0"/>
              <a:buChar char="•"/>
            </a:pPr>
            <a:r>
              <a:rPr lang="en-US" sz="3200" dirty="0"/>
              <a:t>Hard work and perseverance is necessary, but worth it in the end!</a:t>
            </a:r>
          </a:p>
          <a:p>
            <a:pPr>
              <a:buClr>
                <a:srgbClr val="FF0000"/>
              </a:buClr>
              <a:buFont typeface="Arial" panose="020B0604020202020204" pitchFamily="34" charset="0"/>
              <a:buChar char="•"/>
            </a:pPr>
            <a:r>
              <a:rPr lang="en-US" sz="3200" dirty="0"/>
              <a:t>Regular attendance at lessons is essential.</a:t>
            </a:r>
          </a:p>
          <a:p>
            <a:pPr>
              <a:buClr>
                <a:srgbClr val="FF0000"/>
              </a:buClr>
              <a:buFont typeface="Arial" panose="020B0604020202020204" pitchFamily="34" charset="0"/>
              <a:buChar char="•"/>
            </a:pPr>
            <a:r>
              <a:rPr lang="en-US" sz="3200" dirty="0"/>
              <a:t>A well thought-of A Level which leads into a variety of careers and university courses.</a:t>
            </a:r>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449180"/>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435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Questions</a:t>
            </a:r>
          </a:p>
        </p:txBody>
      </p:sp>
      <p:sp>
        <p:nvSpPr>
          <p:cNvPr id="3" name="Content Placeholder 2"/>
          <p:cNvSpPr>
            <a:spLocks noGrp="1"/>
          </p:cNvSpPr>
          <p:nvPr>
            <p:ph idx="1"/>
          </p:nvPr>
        </p:nvSpPr>
        <p:spPr>
          <a:xfrm>
            <a:off x="367273" y="2852155"/>
            <a:ext cx="8328320" cy="2083260"/>
          </a:xfrm>
        </p:spPr>
        <p:txBody>
          <a:bodyPr>
            <a:normAutofit/>
          </a:bodyPr>
          <a:lstStyle/>
          <a:p>
            <a:pPr marL="0" indent="0" algn="ctr">
              <a:buNone/>
            </a:pPr>
            <a:r>
              <a:rPr lang="en-US" sz="10000" b="1" dirty="0">
                <a:effectLst>
                  <a:outerShdw blurRad="38100" dist="38100" dir="2700000" algn="tl">
                    <a:srgbClr val="000000">
                      <a:alpha val="43137"/>
                    </a:srgbClr>
                  </a:outerShdw>
                </a:effectLst>
              </a:rPr>
              <a:t>Questions?</a:t>
            </a:r>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449180"/>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388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FF0000"/>
                </a:solidFill>
              </a:rPr>
              <a:t>Mathematics A Level</a:t>
            </a:r>
          </a:p>
        </p:txBody>
      </p:sp>
      <p:sp>
        <p:nvSpPr>
          <p:cNvPr id="3" name="Subtitle 2"/>
          <p:cNvSpPr>
            <a:spLocks noGrp="1"/>
          </p:cNvSpPr>
          <p:nvPr>
            <p:ph type="subTitle" idx="1"/>
          </p:nvPr>
        </p:nvSpPr>
        <p:spPr/>
        <p:txBody>
          <a:bodyPr/>
          <a:lstStyle/>
          <a:p>
            <a:r>
              <a:rPr lang="en-US" dirty="0"/>
              <a:t>Sixth Form Open Evening</a:t>
            </a:r>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449180"/>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44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352" y="341092"/>
            <a:ext cx="7221474" cy="1362113"/>
          </a:xfrm>
        </p:spPr>
        <p:txBody>
          <a:bodyPr>
            <a:normAutofit/>
          </a:bodyPr>
          <a:lstStyle/>
          <a:p>
            <a:r>
              <a:rPr lang="en-US" sz="4200" b="1" dirty="0">
                <a:solidFill>
                  <a:srgbClr val="FF0000"/>
                </a:solidFill>
              </a:rPr>
              <a:t>Requirements</a:t>
            </a:r>
          </a:p>
        </p:txBody>
      </p:sp>
      <p:sp>
        <p:nvSpPr>
          <p:cNvPr id="3" name="Content Placeholder 2"/>
          <p:cNvSpPr>
            <a:spLocks noGrp="1"/>
          </p:cNvSpPr>
          <p:nvPr>
            <p:ph idx="1"/>
          </p:nvPr>
        </p:nvSpPr>
        <p:spPr>
          <a:xfrm>
            <a:off x="356690" y="1683572"/>
            <a:ext cx="7221474" cy="3986213"/>
          </a:xfrm>
        </p:spPr>
        <p:txBody>
          <a:bodyPr>
            <a:noAutofit/>
          </a:bodyPr>
          <a:lstStyle/>
          <a:p>
            <a:pPr marL="118872" indent="0">
              <a:buClr>
                <a:srgbClr val="FF0000"/>
              </a:buClr>
              <a:buNone/>
            </a:pPr>
            <a:r>
              <a:rPr lang="en-US" sz="2800" b="1" dirty="0">
                <a:effectLst>
                  <a:outerShdw blurRad="38100" dist="38100" dir="2700000" algn="tl">
                    <a:srgbClr val="000000">
                      <a:alpha val="43137"/>
                    </a:srgbClr>
                  </a:outerShdw>
                </a:effectLst>
                <a:latin typeface="+mj-lt"/>
              </a:rPr>
              <a:t>To be able to enroll onto A level Mathematics:</a:t>
            </a:r>
          </a:p>
          <a:p>
            <a:pPr marL="457200" indent="-457200">
              <a:buClr>
                <a:srgbClr val="FF0000"/>
              </a:buClr>
              <a:buFont typeface="Arial" panose="020B0604020202020204" pitchFamily="34" charset="0"/>
              <a:buChar char="•"/>
            </a:pPr>
            <a:r>
              <a:rPr lang="en-US" sz="2800" dirty="0">
                <a:latin typeface="+mj-lt"/>
              </a:rPr>
              <a:t>Grade 6-9 in GCSE Mathematics</a:t>
            </a:r>
          </a:p>
          <a:p>
            <a:pPr marL="457200" indent="-457200">
              <a:buClr>
                <a:srgbClr val="FF0000"/>
              </a:buClr>
              <a:buFont typeface="Arial" panose="020B0604020202020204" pitchFamily="34" charset="0"/>
              <a:buChar char="•"/>
            </a:pPr>
            <a:r>
              <a:rPr lang="en-US" sz="2800" dirty="0">
                <a:latin typeface="+mj-lt"/>
              </a:rPr>
              <a:t>Followed the Higher syllabus </a:t>
            </a:r>
          </a:p>
          <a:p>
            <a:pPr marL="457200" indent="-457200">
              <a:buClr>
                <a:srgbClr val="FF0000"/>
              </a:buClr>
              <a:buFont typeface="Arial" panose="020B0604020202020204" pitchFamily="34" charset="0"/>
              <a:buChar char="•"/>
            </a:pPr>
            <a:r>
              <a:rPr lang="en-US" sz="2800" dirty="0">
                <a:latin typeface="+mj-lt"/>
              </a:rPr>
              <a:t>Have a love for the subject</a:t>
            </a:r>
          </a:p>
          <a:p>
            <a:pPr marL="457200" indent="-457200">
              <a:buClr>
                <a:srgbClr val="FF0000"/>
              </a:buClr>
              <a:buFont typeface="Arial" panose="020B0604020202020204" pitchFamily="34" charset="0"/>
              <a:buChar char="•"/>
            </a:pPr>
            <a:r>
              <a:rPr lang="en-US" sz="2800" dirty="0">
                <a:latin typeface="+mj-lt"/>
              </a:rPr>
              <a:t>Hard work ethic </a:t>
            </a:r>
          </a:p>
          <a:p>
            <a:pPr marL="0" indent="0">
              <a:buClr>
                <a:srgbClr val="FF0000"/>
              </a:buClr>
              <a:buNone/>
            </a:pPr>
            <a:r>
              <a:rPr lang="en-US" sz="2800" b="1" dirty="0">
                <a:effectLst>
                  <a:outerShdw blurRad="38100" dist="38100" dir="2700000" algn="tl">
                    <a:srgbClr val="000000">
                      <a:alpha val="43137"/>
                    </a:srgbClr>
                  </a:outerShdw>
                </a:effectLst>
              </a:rPr>
              <a:t>Desirable </a:t>
            </a:r>
          </a:p>
          <a:p>
            <a:pPr marL="457200" indent="-457200">
              <a:buClr>
                <a:srgbClr val="FF0000"/>
              </a:buClr>
              <a:buFont typeface="Arial" panose="020B0604020202020204" pitchFamily="34" charset="0"/>
              <a:buChar char="•"/>
            </a:pPr>
            <a:r>
              <a:rPr lang="en-US" sz="2800" dirty="0"/>
              <a:t>Need it for your future career</a:t>
            </a:r>
          </a:p>
          <a:p>
            <a:pPr marL="457200" indent="-457200">
              <a:buClr>
                <a:srgbClr val="FF0000"/>
              </a:buClr>
              <a:buFont typeface="Arial" panose="020B0604020202020204" pitchFamily="34" charset="0"/>
              <a:buChar char="•"/>
            </a:pPr>
            <a:r>
              <a:rPr lang="en-US" sz="2800" dirty="0"/>
              <a:t>Just enjoy doing Mathematics</a:t>
            </a:r>
          </a:p>
          <a:p>
            <a:pPr marL="0" indent="0">
              <a:buClr>
                <a:srgbClr val="FF0000"/>
              </a:buClr>
              <a:buNone/>
            </a:pPr>
            <a:endParaRPr lang="en-US" dirty="0">
              <a:latin typeface="+mj-lt"/>
            </a:endParaRPr>
          </a:p>
          <a:p>
            <a:pPr>
              <a:buClr>
                <a:srgbClr val="FF0000"/>
              </a:buClr>
              <a:buFont typeface="Arial" panose="020B0604020202020204" pitchFamily="34" charset="0"/>
              <a:buChar char="•"/>
            </a:pPr>
            <a:endParaRPr lang="en-GB" dirty="0"/>
          </a:p>
        </p:txBody>
      </p:sp>
      <p:pic>
        <p:nvPicPr>
          <p:cNvPr id="5"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577517"/>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64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880" y="454620"/>
            <a:ext cx="8051997" cy="1362113"/>
          </a:xfrm>
        </p:spPr>
        <p:txBody>
          <a:bodyPr>
            <a:normAutofit/>
          </a:bodyPr>
          <a:lstStyle/>
          <a:p>
            <a:r>
              <a:rPr lang="en-US" sz="3600" b="1" dirty="0">
                <a:solidFill>
                  <a:srgbClr val="FF0000"/>
                </a:solidFill>
                <a:effectLst>
                  <a:outerShdw blurRad="38100" dist="38100" dir="2700000" algn="tl">
                    <a:srgbClr val="000000">
                      <a:alpha val="43137"/>
                    </a:srgbClr>
                  </a:outerShdw>
                </a:effectLst>
              </a:rPr>
              <a:t>Content</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965230203"/>
              </p:ext>
            </p:extLst>
          </p:nvPr>
        </p:nvGraphicFramePr>
        <p:xfrm>
          <a:off x="536332" y="2028091"/>
          <a:ext cx="8062546" cy="4372708"/>
        </p:xfrm>
        <a:graphic>
          <a:graphicData uri="http://schemas.openxmlformats.org/drawingml/2006/table">
            <a:tbl>
              <a:tblPr firstRow="1" bandRow="1">
                <a:tableStyleId>{68D230F3-CF80-4859-8CE7-A43EE81993B5}</a:tableStyleId>
              </a:tblPr>
              <a:tblGrid>
                <a:gridCol w="3380575">
                  <a:extLst>
                    <a:ext uri="{9D8B030D-6E8A-4147-A177-3AD203B41FA5}">
                      <a16:colId xmlns:a16="http://schemas.microsoft.com/office/drawing/2014/main" val="20000"/>
                    </a:ext>
                  </a:extLst>
                </a:gridCol>
                <a:gridCol w="4681971">
                  <a:extLst>
                    <a:ext uri="{9D8B030D-6E8A-4147-A177-3AD203B41FA5}">
                      <a16:colId xmlns:a16="http://schemas.microsoft.com/office/drawing/2014/main" val="20001"/>
                    </a:ext>
                  </a:extLst>
                </a:gridCol>
              </a:tblGrid>
              <a:tr h="1093177">
                <a:tc>
                  <a:txBody>
                    <a:bodyPr/>
                    <a:lstStyle/>
                    <a:p>
                      <a:r>
                        <a:rPr lang="en-GB" sz="2800" dirty="0"/>
                        <a:t>Year 12</a:t>
                      </a:r>
                    </a:p>
                  </a:txBody>
                  <a:tcPr marL="68580" marR="68580"/>
                </a:tc>
                <a:tc>
                  <a:txBody>
                    <a:bodyPr/>
                    <a:lstStyle/>
                    <a:p>
                      <a:r>
                        <a:rPr lang="en-GB" sz="2800" dirty="0"/>
                        <a:t>Year 13</a:t>
                      </a:r>
                    </a:p>
                  </a:txBody>
                  <a:tcPr marL="68580" marR="68580"/>
                </a:tc>
                <a:extLst>
                  <a:ext uri="{0D108BD9-81ED-4DB2-BD59-A6C34878D82A}">
                    <a16:rowId xmlns:a16="http://schemas.microsoft.com/office/drawing/2014/main" val="10000"/>
                  </a:ext>
                </a:extLst>
              </a:tr>
              <a:tr h="1093177">
                <a:tc>
                  <a:txBody>
                    <a:bodyPr/>
                    <a:lstStyle/>
                    <a:p>
                      <a:r>
                        <a:rPr lang="en-GB" sz="2800" dirty="0"/>
                        <a:t>Pure Mathematics</a:t>
                      </a:r>
                    </a:p>
                  </a:txBody>
                  <a:tcPr marL="68580" marR="68580"/>
                </a:tc>
                <a:tc>
                  <a:txBody>
                    <a:bodyPr/>
                    <a:lstStyle/>
                    <a:p>
                      <a:r>
                        <a:rPr lang="en-GB" sz="2800" dirty="0"/>
                        <a:t>Paper 1: Pure Mathematics 1 (2 hours)</a:t>
                      </a:r>
                    </a:p>
                  </a:txBody>
                  <a:tcPr marL="68580" marR="68580"/>
                </a:tc>
                <a:extLst>
                  <a:ext uri="{0D108BD9-81ED-4DB2-BD59-A6C34878D82A}">
                    <a16:rowId xmlns:a16="http://schemas.microsoft.com/office/drawing/2014/main" val="10001"/>
                  </a:ext>
                </a:extLst>
              </a:tr>
              <a:tr h="1093177">
                <a:tc>
                  <a:txBody>
                    <a:bodyPr/>
                    <a:lstStyle/>
                    <a:p>
                      <a:r>
                        <a:rPr lang="en-GB" sz="2800" dirty="0"/>
                        <a:t>Statistics and Mechanics</a:t>
                      </a:r>
                    </a:p>
                  </a:txBody>
                  <a:tcPr marL="68580" marR="68580"/>
                </a:tc>
                <a:tc>
                  <a:txBody>
                    <a:bodyPr/>
                    <a:lstStyle/>
                    <a:p>
                      <a:r>
                        <a:rPr lang="en-GB" sz="2800" dirty="0"/>
                        <a:t>Paper 2: Pure Mathematics 2 (2 hours)</a:t>
                      </a:r>
                    </a:p>
                  </a:txBody>
                  <a:tcPr marL="68580" marR="68580"/>
                </a:tc>
                <a:extLst>
                  <a:ext uri="{0D108BD9-81ED-4DB2-BD59-A6C34878D82A}">
                    <a16:rowId xmlns:a16="http://schemas.microsoft.com/office/drawing/2014/main" val="10002"/>
                  </a:ext>
                </a:extLst>
              </a:tr>
              <a:tr h="1093177">
                <a:tc>
                  <a:txBody>
                    <a:bodyPr/>
                    <a:lstStyle/>
                    <a:p>
                      <a:endParaRPr lang="en-GB" sz="2800" dirty="0"/>
                    </a:p>
                  </a:txBody>
                  <a:tcPr marL="68580" marR="68580"/>
                </a:tc>
                <a:tc>
                  <a:txBody>
                    <a:bodyPr/>
                    <a:lstStyle/>
                    <a:p>
                      <a:r>
                        <a:rPr lang="en-GB" sz="2800" dirty="0"/>
                        <a:t>Paper 3: Statistics and Mechanics (2 hours)</a:t>
                      </a:r>
                    </a:p>
                  </a:txBody>
                  <a:tcPr marL="68580" marR="6858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242442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How is Y12 and Y13 delivered?</a:t>
            </a:r>
          </a:p>
        </p:txBody>
      </p:sp>
      <p:sp>
        <p:nvSpPr>
          <p:cNvPr id="3" name="Content Placeholder 2"/>
          <p:cNvSpPr>
            <a:spLocks noGrp="1"/>
          </p:cNvSpPr>
          <p:nvPr>
            <p:ph idx="1"/>
          </p:nvPr>
        </p:nvSpPr>
        <p:spPr>
          <a:xfrm>
            <a:off x="457200" y="866472"/>
            <a:ext cx="8229600" cy="4525963"/>
          </a:xfrm>
        </p:spPr>
        <p:txBody>
          <a:bodyPr>
            <a:normAutofit/>
          </a:bodyPr>
          <a:lstStyle/>
          <a:p>
            <a:pPr>
              <a:buClr>
                <a:srgbClr val="FF0000"/>
              </a:buClr>
              <a:buFont typeface="Arial" panose="020B0604020202020204" pitchFamily="34" charset="0"/>
              <a:buChar char="•"/>
            </a:pPr>
            <a:endParaRPr lang="en-GB" sz="2800" dirty="0"/>
          </a:p>
          <a:p>
            <a:r>
              <a:rPr lang="en-GB" dirty="0"/>
              <a:t>All content is delivered during 5 lessons per week.</a:t>
            </a:r>
          </a:p>
          <a:p>
            <a:pPr marL="0" indent="0">
              <a:buNone/>
            </a:pPr>
            <a:endParaRPr lang="en-GB" dirty="0"/>
          </a:p>
          <a:p>
            <a:r>
              <a:rPr lang="en-GB" dirty="0"/>
              <a:t>Students will either be taught by one teacher or by two teachers on a 3:2 split.</a:t>
            </a:r>
          </a:p>
          <a:p>
            <a:endParaRPr lang="en-GB" dirty="0"/>
          </a:p>
          <a:p>
            <a:pPr marL="0" indent="0">
              <a:buNone/>
            </a:pPr>
            <a:endParaRPr lang="en-GB" dirty="0"/>
          </a:p>
          <a:p>
            <a:pPr marL="457200" indent="-457200">
              <a:buClr>
                <a:srgbClr val="FF0000"/>
              </a:buClr>
              <a:buFont typeface="Arial" panose="020B0604020202020204" pitchFamily="34" charset="0"/>
              <a:buChar char="•"/>
            </a:pPr>
            <a:endParaRPr lang="en-GB" dirty="0"/>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7" y="5392435"/>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772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Assessment</a:t>
            </a:r>
          </a:p>
        </p:txBody>
      </p:sp>
      <p:sp>
        <p:nvSpPr>
          <p:cNvPr id="7" name="TextBox 6"/>
          <p:cNvSpPr txBox="1"/>
          <p:nvPr/>
        </p:nvSpPr>
        <p:spPr>
          <a:xfrm>
            <a:off x="366706" y="1381258"/>
            <a:ext cx="8176846" cy="3693319"/>
          </a:xfrm>
          <a:prstGeom prst="rect">
            <a:avLst/>
          </a:prstGeom>
          <a:noFill/>
        </p:spPr>
        <p:txBody>
          <a:bodyPr wrap="square" rtlCol="0">
            <a:spAutoFit/>
          </a:bodyPr>
          <a:lstStyle/>
          <a:p>
            <a:pPr marL="457200" indent="-457200">
              <a:buClr>
                <a:srgbClr val="FF0000"/>
              </a:buClr>
              <a:buFont typeface="Arial" panose="020B0604020202020204" pitchFamily="34" charset="0"/>
              <a:buChar char="•"/>
            </a:pPr>
            <a:r>
              <a:rPr lang="en-GB" sz="2600" dirty="0"/>
              <a:t>Students are assessed via </a:t>
            </a:r>
            <a:r>
              <a:rPr lang="en-GB" sz="2600" dirty="0" smtClean="0"/>
              <a:t>chapter tests and also progress check assessments once </a:t>
            </a:r>
            <a:r>
              <a:rPr lang="en-GB" sz="2600" dirty="0"/>
              <a:t>every </a:t>
            </a:r>
            <a:r>
              <a:rPr lang="en-GB" sz="2600" dirty="0" smtClean="0"/>
              <a:t>term</a:t>
            </a:r>
            <a:r>
              <a:rPr lang="en-GB" sz="2600" dirty="0"/>
              <a:t>.</a:t>
            </a:r>
          </a:p>
          <a:p>
            <a:pPr marL="457200" indent="-457200">
              <a:buClr>
                <a:srgbClr val="FF0000"/>
              </a:buClr>
              <a:buFont typeface="Arial" panose="020B0604020202020204" pitchFamily="34" charset="0"/>
              <a:buChar char="•"/>
            </a:pPr>
            <a:endParaRPr lang="en-GB" sz="2600" dirty="0"/>
          </a:p>
          <a:p>
            <a:pPr marL="457200" indent="-457200">
              <a:buClr>
                <a:srgbClr val="FF0000"/>
              </a:buClr>
              <a:buFont typeface="Arial" panose="020B0604020202020204" pitchFamily="34" charset="0"/>
              <a:buChar char="•"/>
            </a:pPr>
            <a:r>
              <a:rPr lang="en-GB" sz="2600" dirty="0"/>
              <a:t>Students should expect to receive homework every week.</a:t>
            </a:r>
          </a:p>
          <a:p>
            <a:pPr marL="457200" indent="-457200">
              <a:buClr>
                <a:srgbClr val="FF0000"/>
              </a:buClr>
              <a:buFont typeface="Arial" panose="020B0604020202020204" pitchFamily="34" charset="0"/>
              <a:buChar char="•"/>
            </a:pPr>
            <a:endParaRPr lang="en-GB" sz="2600" dirty="0"/>
          </a:p>
          <a:p>
            <a:pPr marL="457200" indent="-457200">
              <a:buClr>
                <a:srgbClr val="FF0000"/>
              </a:buClr>
              <a:buFont typeface="Arial" panose="020B0604020202020204" pitchFamily="34" charset="0"/>
              <a:buChar char="•"/>
            </a:pPr>
            <a:r>
              <a:rPr lang="en-GB" sz="2600" dirty="0"/>
              <a:t>Independent study is also expected and students should each have their own independent study folder which is checked regularly.</a:t>
            </a:r>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474686"/>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75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Important Facts</a:t>
            </a:r>
          </a:p>
        </p:txBody>
      </p:sp>
      <p:sp>
        <p:nvSpPr>
          <p:cNvPr id="7" name="TextBox 6"/>
          <p:cNvSpPr txBox="1"/>
          <p:nvPr/>
        </p:nvSpPr>
        <p:spPr>
          <a:xfrm>
            <a:off x="366705" y="1202222"/>
            <a:ext cx="8504339" cy="5078313"/>
          </a:xfrm>
          <a:prstGeom prst="rect">
            <a:avLst/>
          </a:prstGeom>
          <a:noFill/>
        </p:spPr>
        <p:txBody>
          <a:bodyPr wrap="square" rtlCol="0">
            <a:spAutoFit/>
          </a:bodyPr>
          <a:lstStyle/>
          <a:p>
            <a:pPr marL="571500" indent="-571500">
              <a:buClr>
                <a:srgbClr val="FF0000"/>
              </a:buClr>
              <a:buFont typeface="Arial" panose="020B0604020202020204" pitchFamily="34" charset="0"/>
              <a:buChar char="•"/>
            </a:pPr>
            <a:r>
              <a:rPr lang="en-GB" sz="2800" dirty="0"/>
              <a:t>All papers are with a calculator. You will need a more advanced calculator.</a:t>
            </a:r>
          </a:p>
          <a:p>
            <a:pPr>
              <a:buClr>
                <a:srgbClr val="FF0000"/>
              </a:buClr>
            </a:pPr>
            <a:r>
              <a:rPr lang="en-GB" sz="2800" dirty="0"/>
              <a:t>Casio fx991-EX is the minimum requirement.</a:t>
            </a:r>
            <a:br>
              <a:rPr lang="en-GB" sz="2800" dirty="0"/>
            </a:br>
            <a:endParaRPr lang="en-GB" sz="2800" dirty="0"/>
          </a:p>
          <a:p>
            <a:pPr marL="571500" indent="-571500">
              <a:buClr>
                <a:srgbClr val="FF0000"/>
              </a:buClr>
              <a:buFont typeface="Arial" panose="020B0604020202020204" pitchFamily="34" charset="0"/>
              <a:buChar char="•"/>
            </a:pPr>
            <a:r>
              <a:rPr lang="en-GB" sz="2800" b="1" dirty="0"/>
              <a:t>NO COURSEWORK </a:t>
            </a:r>
            <a:r>
              <a:rPr lang="en-GB" sz="2800" dirty="0"/>
              <a:t>– all exam based.</a:t>
            </a:r>
            <a:br>
              <a:rPr lang="en-GB" sz="2800" dirty="0"/>
            </a:br>
            <a:endParaRPr lang="en-GB" sz="2800" dirty="0"/>
          </a:p>
          <a:p>
            <a:pPr marL="571500" indent="-571500">
              <a:buClr>
                <a:srgbClr val="FF0000"/>
              </a:buClr>
              <a:buFont typeface="Arial" panose="020B0604020202020204" pitchFamily="34" charset="0"/>
              <a:buChar char="•"/>
            </a:pPr>
            <a:r>
              <a:rPr lang="en-GB" sz="2800" dirty="0"/>
              <a:t>A level Mathematics has a 2:1 ratio of pure to applied content*.</a:t>
            </a:r>
          </a:p>
          <a:p>
            <a:pPr>
              <a:buClr>
                <a:srgbClr val="FF0000"/>
              </a:buClr>
            </a:pPr>
            <a:r>
              <a:rPr lang="en-GB" sz="2800" dirty="0"/>
              <a:t>*applied maths will be statistics and mechanics</a:t>
            </a:r>
          </a:p>
          <a:p>
            <a:pPr>
              <a:buClr>
                <a:srgbClr val="FF0000"/>
              </a:buClr>
            </a:pPr>
            <a:endParaRPr lang="en-GB" sz="3600" dirty="0"/>
          </a:p>
          <a:p>
            <a:pPr marL="571500" indent="-571500">
              <a:buClr>
                <a:srgbClr val="FF0000"/>
              </a:buClr>
              <a:buFont typeface="Arial" panose="020B0604020202020204" pitchFamily="34" charset="0"/>
              <a:buChar char="•"/>
            </a:pPr>
            <a:endParaRPr lang="en-GB" sz="3600" dirty="0"/>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449180"/>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218167"/>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351" y="75799"/>
            <a:ext cx="8434567" cy="1362113"/>
          </a:xfrm>
        </p:spPr>
        <p:txBody>
          <a:bodyPr>
            <a:normAutofit/>
          </a:bodyPr>
          <a:lstStyle/>
          <a:p>
            <a:r>
              <a:rPr lang="en-US" sz="4200" b="1" dirty="0">
                <a:solidFill>
                  <a:srgbClr val="FF0000"/>
                </a:solidFill>
              </a:rPr>
              <a:t>Reasons to study mathematics</a:t>
            </a:r>
          </a:p>
        </p:txBody>
      </p:sp>
      <p:sp>
        <p:nvSpPr>
          <p:cNvPr id="3" name="Content Placeholder 2"/>
          <p:cNvSpPr>
            <a:spLocks noGrp="1"/>
          </p:cNvSpPr>
          <p:nvPr>
            <p:ph idx="1"/>
          </p:nvPr>
        </p:nvSpPr>
        <p:spPr>
          <a:xfrm>
            <a:off x="356690" y="1192252"/>
            <a:ext cx="8582594" cy="3986213"/>
          </a:xfrm>
        </p:spPr>
        <p:txBody>
          <a:bodyPr>
            <a:noAutofit/>
          </a:bodyPr>
          <a:lstStyle/>
          <a:p>
            <a:pPr marL="0" indent="0">
              <a:buClr>
                <a:srgbClr val="FF0000"/>
              </a:buClr>
              <a:buNone/>
            </a:pPr>
            <a:r>
              <a:rPr lang="en-GB" sz="2400" i="1" dirty="0"/>
              <a:t>“Students are often surprised at the extent of the mathematical demands of their university programmes and some struggle to cope with those demands.”</a:t>
            </a:r>
            <a:br>
              <a:rPr lang="en-GB" sz="2400" i="1" dirty="0"/>
            </a:br>
            <a:endParaRPr lang="en-US" sz="2400" b="1" dirty="0">
              <a:effectLst>
                <a:outerShdw blurRad="38100" dist="38100" dir="2700000" algn="tl">
                  <a:srgbClr val="000000">
                    <a:alpha val="43137"/>
                  </a:srgbClr>
                </a:outerShdw>
              </a:effectLst>
              <a:latin typeface="+mj-lt"/>
            </a:endParaRPr>
          </a:p>
          <a:p>
            <a:pPr marL="0" indent="0">
              <a:buClr>
                <a:srgbClr val="FF0000"/>
              </a:buClr>
              <a:buNone/>
            </a:pPr>
            <a:r>
              <a:rPr lang="en-US" sz="2400" b="1" dirty="0">
                <a:effectLst>
                  <a:outerShdw blurRad="38100" dist="38100" dir="2700000" algn="tl">
                    <a:srgbClr val="000000">
                      <a:alpha val="43137"/>
                    </a:srgbClr>
                  </a:outerShdw>
                </a:effectLst>
                <a:latin typeface="+mj-lt"/>
              </a:rPr>
              <a:t> “</a:t>
            </a:r>
            <a:r>
              <a:rPr lang="en-GB" sz="2400" i="1" dirty="0"/>
              <a:t>Between 2013 and 2020, employment in the UK is forecast to increase by 6 per cent, whilst demand for experts in software, data storage, retrieval and analysis is expected to rise by 160 per cent, reflecting the growing UK digital economy and the increasing amounts of data garnered from the internet of things.”</a:t>
            </a:r>
            <a:br>
              <a:rPr lang="en-GB" sz="2400" i="1" dirty="0"/>
            </a:br>
            <a:endParaRPr lang="en-US" sz="2400" b="1" dirty="0">
              <a:effectLst>
                <a:outerShdw blurRad="38100" dist="38100" dir="2700000" algn="tl">
                  <a:srgbClr val="000000">
                    <a:alpha val="43137"/>
                  </a:srgbClr>
                </a:outerShdw>
              </a:effectLst>
              <a:latin typeface="+mj-lt"/>
            </a:endParaRPr>
          </a:p>
          <a:p>
            <a:pPr marL="0" indent="0">
              <a:buClr>
                <a:srgbClr val="FF0000"/>
              </a:buClr>
              <a:buNone/>
            </a:pPr>
            <a:r>
              <a:rPr lang="en-US" sz="2400" b="1" dirty="0">
                <a:effectLst>
                  <a:outerShdw blurRad="38100" dist="38100" dir="2700000" algn="tl">
                    <a:srgbClr val="000000">
                      <a:alpha val="43137"/>
                    </a:srgbClr>
                  </a:outerShdw>
                </a:effectLst>
                <a:latin typeface="+mj-lt"/>
              </a:rPr>
              <a:t>BONUS</a:t>
            </a:r>
            <a:r>
              <a:rPr lang="en-US" sz="2400" dirty="0">
                <a:latin typeface="+mj-lt"/>
              </a:rPr>
              <a:t> – on average people earn 11% more over their lifetime with A Level Mathematics.</a:t>
            </a:r>
          </a:p>
          <a:p>
            <a:pPr marL="0" indent="0">
              <a:buClr>
                <a:srgbClr val="FF0000"/>
              </a:buClr>
              <a:buNone/>
            </a:pPr>
            <a:endParaRPr lang="en-US" dirty="0">
              <a:latin typeface="+mj-lt"/>
            </a:endParaRPr>
          </a:p>
          <a:p>
            <a:pPr>
              <a:buClr>
                <a:srgbClr val="FF0000"/>
              </a:buClr>
              <a:buFont typeface="Arial" panose="020B0604020202020204" pitchFamily="34" charset="0"/>
              <a:buChar char="•"/>
            </a:pPr>
            <a:endParaRPr lang="en-GB" dirty="0"/>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5358" y="5577517"/>
            <a:ext cx="5399543" cy="115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54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351" y="75799"/>
            <a:ext cx="8434567" cy="1362113"/>
          </a:xfrm>
        </p:spPr>
        <p:txBody>
          <a:bodyPr>
            <a:normAutofit/>
          </a:bodyPr>
          <a:lstStyle/>
          <a:p>
            <a:r>
              <a:rPr lang="en-US" sz="4200" b="1" dirty="0">
                <a:solidFill>
                  <a:srgbClr val="FF0000"/>
                </a:solidFill>
              </a:rPr>
              <a:t>Reasons to study mathematics</a:t>
            </a:r>
          </a:p>
        </p:txBody>
      </p:sp>
      <p:sp>
        <p:nvSpPr>
          <p:cNvPr id="3" name="Content Placeholder 2"/>
          <p:cNvSpPr>
            <a:spLocks noGrp="1"/>
          </p:cNvSpPr>
          <p:nvPr>
            <p:ph idx="1"/>
          </p:nvPr>
        </p:nvSpPr>
        <p:spPr>
          <a:xfrm>
            <a:off x="356690" y="1192252"/>
            <a:ext cx="8582594" cy="3986213"/>
          </a:xfrm>
        </p:spPr>
        <p:txBody>
          <a:bodyPr>
            <a:noAutofit/>
          </a:bodyPr>
          <a:lstStyle/>
          <a:p>
            <a:pPr marL="0" indent="0">
              <a:buClr>
                <a:srgbClr val="FF0000"/>
              </a:buClr>
              <a:buNone/>
            </a:pPr>
            <a:endParaRPr lang="en-US" dirty="0">
              <a:latin typeface="+mj-lt"/>
            </a:endParaRPr>
          </a:p>
          <a:p>
            <a:pPr>
              <a:buClr>
                <a:srgbClr val="FF0000"/>
              </a:buClr>
              <a:buFont typeface="Arial" panose="020B0604020202020204" pitchFamily="34" charset="0"/>
              <a:buChar char="•"/>
            </a:pPr>
            <a:endParaRPr lang="en-GB" dirty="0"/>
          </a:p>
        </p:txBody>
      </p:sp>
      <p:pic>
        <p:nvPicPr>
          <p:cNvPr id="4" name="Picture 2" descr="J:\Logo\CCHS_logo_with_legen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9573" y="5718845"/>
            <a:ext cx="5399543" cy="1152146"/>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p:cNvPicPr>
            <a:picLocks noChangeAspect="1"/>
          </p:cNvPicPr>
          <p:nvPr/>
        </p:nvPicPr>
        <p:blipFill rotWithShape="1">
          <a:blip r:embed="rId3"/>
          <a:srcRect l="3283" t="25493" r="37221" b="26137"/>
          <a:stretch/>
        </p:blipFill>
        <p:spPr>
          <a:xfrm>
            <a:off x="1009933" y="1334172"/>
            <a:ext cx="6474772" cy="3948034"/>
          </a:xfrm>
          <a:prstGeom prst="rect">
            <a:avLst/>
          </a:prstGeom>
        </p:spPr>
      </p:pic>
      <p:sp>
        <p:nvSpPr>
          <p:cNvPr id="6" name="Rectangle 5"/>
          <p:cNvSpPr/>
          <p:nvPr/>
        </p:nvSpPr>
        <p:spPr>
          <a:xfrm>
            <a:off x="519223" y="5282206"/>
            <a:ext cx="8092514" cy="646331"/>
          </a:xfrm>
          <a:prstGeom prst="rect">
            <a:avLst/>
          </a:prstGeom>
        </p:spPr>
        <p:txBody>
          <a:bodyPr wrap="square">
            <a:spAutoFit/>
          </a:bodyPr>
          <a:lstStyle/>
          <a:p>
            <a:r>
              <a:rPr lang="en-GB" dirty="0"/>
              <a:t>The figures, from the Department for Education, draw on tax data to reveal what people in England who took their A-levels in 2010/11 were earning in 2016/17.</a:t>
            </a:r>
          </a:p>
        </p:txBody>
      </p:sp>
    </p:spTree>
    <p:extLst>
      <p:ext uri="{BB962C8B-B14F-4D97-AF65-F5344CB8AC3E}">
        <p14:creationId xmlns:p14="http://schemas.microsoft.com/office/powerpoint/2010/main" val="1876303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3977</TotalTime>
  <Words>310</Words>
  <Application>Microsoft Office PowerPoint</Application>
  <PresentationFormat>On-screen Show (4:3)</PresentationFormat>
  <Paragraphs>51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Famous A Level Mathematicians</vt:lpstr>
      <vt:lpstr>Mathematics A Level</vt:lpstr>
      <vt:lpstr>Requirements</vt:lpstr>
      <vt:lpstr>Content</vt:lpstr>
      <vt:lpstr>How is Y12 and Y13 delivered?</vt:lpstr>
      <vt:lpstr>Assessment</vt:lpstr>
      <vt:lpstr>Important Facts</vt:lpstr>
      <vt:lpstr>Reasons to study mathematics</vt:lpstr>
      <vt:lpstr>Reasons to study mathematics</vt:lpstr>
      <vt:lpstr>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Reynolds</dc:creator>
  <cp:lastModifiedBy>C.Salehi</cp:lastModifiedBy>
  <cp:revision>123</cp:revision>
  <dcterms:created xsi:type="dcterms:W3CDTF">2016-11-25T20:12:22Z</dcterms:created>
  <dcterms:modified xsi:type="dcterms:W3CDTF">2020-11-05T15:42:53Z</dcterms:modified>
</cp:coreProperties>
</file>