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84" r:id="rId1"/>
  </p:sldMasterIdLst>
  <p:handoutMasterIdLst>
    <p:handoutMasterId r:id="rId17"/>
  </p:handoutMasterIdLst>
  <p:sldIdLst>
    <p:sldId id="256" r:id="rId2"/>
    <p:sldId id="257" r:id="rId3"/>
    <p:sldId id="269" r:id="rId4"/>
    <p:sldId id="270" r:id="rId5"/>
    <p:sldId id="274" r:id="rId6"/>
    <p:sldId id="278" r:id="rId7"/>
    <p:sldId id="275" r:id="rId8"/>
    <p:sldId id="276" r:id="rId9"/>
    <p:sldId id="280" r:id="rId10"/>
    <p:sldId id="279" r:id="rId11"/>
    <p:sldId id="281" r:id="rId12"/>
    <p:sldId id="282" r:id="rId13"/>
    <p:sldId id="262" r:id="rId14"/>
    <p:sldId id="260" r:id="rId15"/>
    <p:sldId id="263" r:id="rId16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65" autoAdjust="0"/>
    <p:restoredTop sz="94660"/>
  </p:normalViewPr>
  <p:slideViewPr>
    <p:cSldViewPr>
      <p:cViewPr varScale="1">
        <p:scale>
          <a:sx n="85" d="100"/>
          <a:sy n="85" d="100"/>
        </p:scale>
        <p:origin x="45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1A7845-274F-43F1-96C3-FF9B3F24EB3E}" type="datetimeFigureOut">
              <a:rPr lang="en-GB" smtClean="0"/>
              <a:t>30/11/2020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82AF98-A3C8-4663-982F-B0E2878EA4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52996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1932D-0D39-421E-938D-C07829FDA02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CD2C7-7C17-4BAE-90EE-C8C7898413F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492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1932D-0D39-421E-938D-C07829FDA02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CD2C7-7C17-4BAE-90EE-C8C7898413F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126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1932D-0D39-421E-938D-C07829FDA02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CD2C7-7C17-4BAE-90EE-C8C7898413F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336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1932D-0D39-421E-938D-C07829FDA02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CD2C7-7C17-4BAE-90EE-C8C7898413F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932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1932D-0D39-421E-938D-C07829FDA02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CD2C7-7C17-4BAE-90EE-C8C7898413F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517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1932D-0D39-421E-938D-C07829FDA02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CD2C7-7C17-4BAE-90EE-C8C7898413F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863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1932D-0D39-421E-938D-C07829FDA02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CD2C7-7C17-4BAE-90EE-C8C7898413F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608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1932D-0D39-421E-938D-C07829FDA02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CD2C7-7C17-4BAE-90EE-C8C7898413F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34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1932D-0D39-421E-938D-C07829FDA02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CD2C7-7C17-4BAE-90EE-C8C7898413F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503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1932D-0D39-421E-938D-C07829FDA02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CD2C7-7C17-4BAE-90EE-C8C7898413F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173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1932D-0D39-421E-938D-C07829FDA02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CD2C7-7C17-4BAE-90EE-C8C7898413F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122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50000"/>
              </a:schemeClr>
            </a:gs>
            <a:gs pos="100000">
              <a:schemeClr val="bg1"/>
            </a:gs>
          </a:gsLst>
          <a:path path="rect">
            <a:fillToRect t="100000" r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D1932D-0D39-421E-938D-C07829FDA02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4CD2C7-7C17-4BAE-90EE-C8C7898413F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017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17" Type="http://schemas.openxmlformats.org/officeDocument/2006/relationships/image" Target="../media/image38.jpeg"/><Relationship Id="rId2" Type="http://schemas.openxmlformats.org/officeDocument/2006/relationships/image" Target="../media/image23.jpeg"/><Relationship Id="rId16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5" Type="http://schemas.openxmlformats.org/officeDocument/2006/relationships/image" Target="../media/image3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Relationship Id="rId1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enthusiastic+students&amp;source=images&amp;cd=&amp;cad=rja&amp;uact=8&amp;ved=0CAcQjRw&amp;url=http://mund47.wordpress.com/behaviourforlearning/recent-initiatives-and-debates/&amp;ei=KIOAVKzYApT1aojsgvAO&amp;psig=AFQjCNH9tYWD2hPZHUF8rdzx0t8GvA1jcw&amp;ust=1417794583772497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source=images&amp;cd=&amp;cad=rja&amp;uact=8&amp;ved=0ahUKEwj-l8W30crJAhVIRBQKHeCfCPoQjRwIBw&amp;url=http://www.telegraph.co.uk/news/politics/7932963/How-Margaret-Thatcher-became-known-as-Milk-Snatcher.html&amp;psig=AFQjCNHsf9xz2y1pZrCtPZcZL8NsJAHneg&amp;ust=1449608166721511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182880"/>
            <a:r>
              <a:rPr lang="en-GB" b="1" u="sng" dirty="0">
                <a:latin typeface="+mn-lt"/>
              </a:rPr>
              <a:t>Welcome to History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latin typeface="+mn-lt"/>
              </a:rPr>
              <a:t>Why study History A level at Cannock Chase High School?</a:t>
            </a:r>
            <a:br>
              <a:rPr lang="en-GB" dirty="0">
                <a:latin typeface="+mn-lt"/>
              </a:rPr>
            </a:br>
            <a:endParaRPr lang="en-GB" dirty="0"/>
          </a:p>
        </p:txBody>
      </p:sp>
      <p:sp>
        <p:nvSpPr>
          <p:cNvPr id="5" name="Cloud Callout 4"/>
          <p:cNvSpPr/>
          <p:nvPr/>
        </p:nvSpPr>
        <p:spPr>
          <a:xfrm>
            <a:off x="323528" y="2987622"/>
            <a:ext cx="4536504" cy="2952329"/>
          </a:xfrm>
          <a:prstGeom prst="cloudCallout">
            <a:avLst>
              <a:gd name="adj1" fmla="val 90009"/>
              <a:gd name="adj2" fmla="val -1316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</a:rPr>
              <a:t>Well, quite simply, it is amazing!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0" b="100000" l="200" r="99800">
                        <a14:backgroundMark x1="59800" y1="24800" x2="59800" y2="24800"/>
                        <a14:backgroundMark x1="81800" y1="39600" x2="81800" y2="39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457" y="2852936"/>
            <a:ext cx="3024336" cy="302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266" y="6048812"/>
            <a:ext cx="5056359" cy="809188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3528" y="2987622"/>
            <a:ext cx="4536504" cy="2952329"/>
          </a:xfrm>
          <a:prstGeom prst="cloudCallout">
            <a:avLst>
              <a:gd name="adj1" fmla="val 90009"/>
              <a:gd name="adj2" fmla="val -1316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</a:rPr>
              <a:t>Great Teaching, Wonderful resources, Fascinating topics, Engaging lessons</a:t>
            </a:r>
          </a:p>
        </p:txBody>
      </p:sp>
    </p:spTree>
    <p:extLst>
      <p:ext uri="{BB962C8B-B14F-4D97-AF65-F5344CB8AC3E}">
        <p14:creationId xmlns:p14="http://schemas.microsoft.com/office/powerpoint/2010/main" val="206655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8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>
                <a:latin typeface="+mn-lt"/>
              </a:rPr>
              <a:t>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5599534" cy="4351338"/>
          </a:xfrm>
          <a:noFill/>
        </p:spPr>
        <p:txBody>
          <a:bodyPr>
            <a:noAutofit/>
          </a:bodyPr>
          <a:lstStyle/>
          <a:p>
            <a:r>
              <a:rPr lang="en-GB" sz="2400" dirty="0"/>
              <a:t>There will be a combination of compulsory questions and an element of choice.</a:t>
            </a:r>
          </a:p>
          <a:p>
            <a:r>
              <a:rPr lang="en-GB" sz="2400" dirty="0"/>
              <a:t>Students will be required to complete essay style questions </a:t>
            </a:r>
          </a:p>
          <a:p>
            <a:r>
              <a:rPr lang="en-GB" sz="2400" dirty="0"/>
              <a:t>You will need to demonstrate skills in source and interpretation evaluation.</a:t>
            </a:r>
          </a:p>
          <a:p>
            <a:r>
              <a:rPr lang="en-GB" sz="2400" dirty="0"/>
              <a:t>Students will be expected to interpret and evaluate primary and secondary material.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672" y="1727845"/>
            <a:ext cx="1828800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6176" y="4005064"/>
            <a:ext cx="2699792" cy="16581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266" y="6048812"/>
            <a:ext cx="5056359" cy="80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169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 u="sng" dirty="0"/>
              <a:t>Krakow Trip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We are running a biennial trip to Krakow to visit a range of Holocaust museums which started in 2018 and is running in July 2020. </a:t>
            </a:r>
          </a:p>
          <a:p>
            <a:r>
              <a:rPr lang="en-GB" sz="2400" dirty="0"/>
              <a:t>This includes visits to the Auschwitz concentration camps, Oscar Schindler’s factory and a tour of Krakow.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352" y="3717553"/>
            <a:ext cx="4225652" cy="28812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2852" y="3699070"/>
            <a:ext cx="4225652" cy="288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248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405"/>
            <a:ext cx="9144000" cy="61211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405"/>
            <a:ext cx="9144000" cy="61211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405"/>
            <a:ext cx="9144000" cy="61211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405"/>
            <a:ext cx="9144000" cy="61211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405"/>
            <a:ext cx="9144000" cy="61211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405"/>
            <a:ext cx="9144000" cy="61211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405"/>
            <a:ext cx="9144000" cy="61211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405"/>
            <a:ext cx="9144000" cy="61211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405"/>
            <a:ext cx="9144000" cy="61211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405"/>
            <a:ext cx="9144000" cy="61211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405"/>
            <a:ext cx="9144000" cy="61211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405"/>
            <a:ext cx="9144000" cy="61211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405"/>
            <a:ext cx="9144000" cy="61211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405"/>
            <a:ext cx="9144000" cy="61211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405"/>
            <a:ext cx="9144000" cy="61211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8405"/>
            <a:ext cx="9144000" cy="612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55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b="1" u="sng" dirty="0">
                <a:solidFill>
                  <a:srgbClr val="000000"/>
                </a:solidFill>
                <a:cs typeface="Consolas" panose="020B0609020204030204" pitchFamily="49" charset="0"/>
              </a:rPr>
              <a:t>What skills will you gain by studying History at A-Level / beyond?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0" y="1916833"/>
            <a:ext cx="9144000" cy="4896544"/>
          </a:xfrm>
        </p:spPr>
        <p:txBody>
          <a:bodyPr numCol="2">
            <a:normAutofit/>
          </a:bodyPr>
          <a:lstStyle/>
          <a:p>
            <a:r>
              <a:rPr lang="en-GB" sz="2400" dirty="0">
                <a:cs typeface="Consolas" panose="020B0609020204030204" pitchFamily="49" charset="0"/>
              </a:rPr>
              <a:t>Communicating effectively:</a:t>
            </a:r>
          </a:p>
          <a:p>
            <a:pPr lvl="1"/>
            <a:r>
              <a:rPr lang="en-GB" sz="2000" dirty="0">
                <a:cs typeface="Consolas" panose="020B0609020204030204" pitchFamily="49" charset="0"/>
              </a:rPr>
              <a:t>Report-writing skills</a:t>
            </a:r>
          </a:p>
          <a:p>
            <a:pPr lvl="1"/>
            <a:r>
              <a:rPr lang="en-GB" sz="2000" dirty="0">
                <a:cs typeface="Consolas" panose="020B0609020204030204" pitchFamily="49" charset="0"/>
              </a:rPr>
              <a:t>Building and presenting a logical argument</a:t>
            </a:r>
          </a:p>
          <a:p>
            <a:endParaRPr lang="en-GB" sz="2400" dirty="0">
              <a:cs typeface="Consolas" panose="020B0609020204030204" pitchFamily="49" charset="0"/>
            </a:endParaRPr>
          </a:p>
          <a:p>
            <a:r>
              <a:rPr lang="en-GB" sz="2400" dirty="0">
                <a:cs typeface="Consolas" panose="020B0609020204030204" pitchFamily="49" charset="0"/>
              </a:rPr>
              <a:t>Breaking problems down and suggesting solutions:</a:t>
            </a:r>
          </a:p>
          <a:p>
            <a:pPr lvl="1"/>
            <a:r>
              <a:rPr lang="en-GB" sz="2000" dirty="0">
                <a:cs typeface="Consolas" panose="020B0609020204030204" pitchFamily="49" charset="0"/>
              </a:rPr>
              <a:t>Asking (and answering) questions</a:t>
            </a:r>
          </a:p>
          <a:p>
            <a:pPr lvl="1"/>
            <a:r>
              <a:rPr lang="en-GB" sz="2000" dirty="0">
                <a:cs typeface="Consolas" panose="020B0609020204030204" pitchFamily="49" charset="0"/>
              </a:rPr>
              <a:t>Creating theories and backing them up with evidence</a:t>
            </a:r>
          </a:p>
          <a:p>
            <a:pPr lvl="1"/>
            <a:r>
              <a:rPr lang="en-GB" sz="2000" dirty="0">
                <a:cs typeface="Consolas" panose="020B0609020204030204" pitchFamily="49" charset="0"/>
              </a:rPr>
              <a:t>Managing (often lots of) information </a:t>
            </a:r>
          </a:p>
          <a:p>
            <a:pPr>
              <a:spcBef>
                <a:spcPts val="0"/>
              </a:spcBef>
              <a:buSzPts val="2000"/>
              <a:buFont typeface="Arial"/>
              <a:buChar char="•"/>
            </a:pPr>
            <a:endParaRPr lang="en-GB" sz="2400" dirty="0">
              <a:cs typeface="Consolas"/>
            </a:endParaRPr>
          </a:p>
          <a:p>
            <a:pPr>
              <a:spcBef>
                <a:spcPts val="0"/>
              </a:spcBef>
              <a:buSzPts val="2000"/>
              <a:buFont typeface="Arial"/>
              <a:buChar char="•"/>
            </a:pPr>
            <a:r>
              <a:rPr lang="en-GB" sz="2400" dirty="0">
                <a:cs typeface="Consolas"/>
              </a:rPr>
              <a:t>Reflect on your own learning and performance:</a:t>
            </a:r>
            <a:endParaRPr lang="en-GB" sz="2400" dirty="0">
              <a:effectLst/>
            </a:endParaRPr>
          </a:p>
          <a:p>
            <a:pPr marL="400050" lvl="1">
              <a:spcBef>
                <a:spcPts val="0"/>
              </a:spcBef>
            </a:pPr>
            <a:r>
              <a:rPr lang="en-GB" sz="2000" dirty="0">
                <a:cs typeface="Consolas"/>
              </a:rPr>
              <a:t>Thinking critically</a:t>
            </a:r>
            <a:endParaRPr lang="en-GB" sz="2000" dirty="0">
              <a:effectLst/>
            </a:endParaRPr>
          </a:p>
          <a:p>
            <a:pPr marL="0">
              <a:spcBef>
                <a:spcPts val="0"/>
              </a:spcBef>
            </a:pPr>
            <a:endParaRPr lang="en-GB" sz="2400" dirty="0">
              <a:cs typeface="Consolas"/>
            </a:endParaRPr>
          </a:p>
          <a:p>
            <a:pPr marL="0">
              <a:spcBef>
                <a:spcPts val="0"/>
              </a:spcBef>
            </a:pPr>
            <a:r>
              <a:rPr lang="en-GB" sz="2400" dirty="0">
                <a:cs typeface="Consolas"/>
              </a:rPr>
              <a:t>Work well with others:</a:t>
            </a:r>
            <a:endParaRPr lang="en-GB" sz="2400" dirty="0">
              <a:effectLst/>
            </a:endParaRPr>
          </a:p>
          <a:p>
            <a:pPr marL="747522" lvl="1" indent="-347472">
              <a:spcBef>
                <a:spcPts val="0"/>
              </a:spcBef>
            </a:pPr>
            <a:r>
              <a:rPr lang="en-GB" sz="2000" dirty="0">
                <a:cs typeface="Consolas"/>
              </a:rPr>
              <a:t>Cultural awareness</a:t>
            </a:r>
            <a:endParaRPr lang="en-GB" sz="2000" dirty="0">
              <a:effectLst/>
            </a:endParaRPr>
          </a:p>
          <a:p>
            <a:pPr marL="747522" lvl="1" indent="-347472">
              <a:spcBef>
                <a:spcPts val="0"/>
              </a:spcBef>
            </a:pPr>
            <a:r>
              <a:rPr lang="en-GB" sz="2000" dirty="0">
                <a:cs typeface="Consolas"/>
              </a:rPr>
              <a:t>Self-confidence</a:t>
            </a:r>
            <a:endParaRPr lang="en-GB" sz="2000" dirty="0">
              <a:effectLst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266" y="6048812"/>
            <a:ext cx="5056359" cy="80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58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thepayoffpitch.com/Graphics/Profess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4" y="689258"/>
            <a:ext cx="2880000" cy="25508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upload.wikimedia.org/wikipedia/commons/e/e7/Anne_pontegnie_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60" y="669517"/>
            <a:ext cx="2880000" cy="25705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library.escondido.org/Data/Sites/2/media/images/joann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496" y="676086"/>
            <a:ext cx="2880000" cy="25574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9730" y="3279886"/>
            <a:ext cx="1976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prstClr val="black"/>
                </a:solidFill>
              </a:rPr>
              <a:t>History teacher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84066" y="3279886"/>
            <a:ext cx="1976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prstClr val="black"/>
                </a:solidFill>
              </a:rPr>
              <a:t>Museum Curator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08402" y="3464551"/>
            <a:ext cx="1976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prstClr val="black"/>
                </a:solidFill>
              </a:rPr>
              <a:t>Librarian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7711" y="4652250"/>
            <a:ext cx="8701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prstClr val="black"/>
                </a:solidFill>
              </a:rPr>
              <a:t>…but I don’t want to do any of those jobs!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266" y="6048812"/>
            <a:ext cx="5056359" cy="80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41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en-GB" sz="3600" b="1" u="sng" dirty="0"/>
              <a:t>So…where have these skills taken others?</a:t>
            </a:r>
            <a:endParaRPr lang="en-GB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257800"/>
          </a:xfrm>
        </p:spPr>
        <p:txBody>
          <a:bodyPr numCol="3">
            <a:noAutofit/>
          </a:bodyPr>
          <a:lstStyle/>
          <a:p>
            <a:pPr algn="just"/>
            <a:r>
              <a:rPr lang="en-GB" sz="2400" dirty="0">
                <a:solidFill>
                  <a:srgbClr val="000000"/>
                </a:solidFill>
              </a:rPr>
              <a:t> Law</a:t>
            </a:r>
          </a:p>
          <a:p>
            <a:pPr algn="just"/>
            <a:r>
              <a:rPr lang="en-GB" sz="2400" dirty="0">
                <a:solidFill>
                  <a:srgbClr val="000000"/>
                </a:solidFill>
              </a:rPr>
              <a:t> Journalism</a:t>
            </a:r>
          </a:p>
          <a:p>
            <a:pPr algn="just"/>
            <a:r>
              <a:rPr lang="en-GB" sz="2400" dirty="0">
                <a:solidFill>
                  <a:srgbClr val="000000"/>
                </a:solidFill>
              </a:rPr>
              <a:t> Broadcasting</a:t>
            </a:r>
          </a:p>
          <a:p>
            <a:pPr algn="just"/>
            <a:r>
              <a:rPr lang="en-GB" sz="2400" dirty="0">
                <a:solidFill>
                  <a:srgbClr val="000000"/>
                </a:solidFill>
              </a:rPr>
              <a:t> Civil Service</a:t>
            </a:r>
          </a:p>
          <a:p>
            <a:pPr algn="just"/>
            <a:r>
              <a:rPr lang="en-GB" sz="2400" dirty="0">
                <a:solidFill>
                  <a:srgbClr val="000000"/>
                </a:solidFill>
              </a:rPr>
              <a:t> Teaching</a:t>
            </a:r>
          </a:p>
          <a:p>
            <a:pPr algn="just"/>
            <a:r>
              <a:rPr lang="en-GB" sz="2400" dirty="0">
                <a:solidFill>
                  <a:srgbClr val="000000"/>
                </a:solidFill>
              </a:rPr>
              <a:t> Police</a:t>
            </a:r>
          </a:p>
          <a:p>
            <a:pPr algn="just"/>
            <a:r>
              <a:rPr lang="en-GB" sz="2400" dirty="0">
                <a:solidFill>
                  <a:srgbClr val="000000"/>
                </a:solidFill>
              </a:rPr>
              <a:t> Publishing</a:t>
            </a:r>
          </a:p>
          <a:p>
            <a:pPr algn="just"/>
            <a:r>
              <a:rPr lang="en-GB" sz="2400" dirty="0">
                <a:solidFill>
                  <a:srgbClr val="000000"/>
                </a:solidFill>
              </a:rPr>
              <a:t> Recruitment</a:t>
            </a:r>
          </a:p>
          <a:p>
            <a:pPr algn="just"/>
            <a:r>
              <a:rPr lang="en-GB" sz="2400" dirty="0">
                <a:solidFill>
                  <a:srgbClr val="000000"/>
                </a:solidFill>
              </a:rPr>
              <a:t> Banking</a:t>
            </a:r>
          </a:p>
          <a:p>
            <a:pPr algn="just"/>
            <a:r>
              <a:rPr lang="en-GB" sz="2400" dirty="0">
                <a:solidFill>
                  <a:srgbClr val="000000"/>
                </a:solidFill>
              </a:rPr>
              <a:t> Management</a:t>
            </a:r>
          </a:p>
          <a:p>
            <a:pPr algn="just"/>
            <a:r>
              <a:rPr lang="en-GB" sz="2400" dirty="0">
                <a:solidFill>
                  <a:srgbClr val="000000"/>
                </a:solidFill>
              </a:rPr>
              <a:t> Social Work</a:t>
            </a:r>
          </a:p>
          <a:p>
            <a:pPr algn="just"/>
            <a:r>
              <a:rPr lang="en-GB" sz="2400" dirty="0">
                <a:solidFill>
                  <a:srgbClr val="000000"/>
                </a:solidFill>
              </a:rPr>
              <a:t> Insurance</a:t>
            </a:r>
          </a:p>
          <a:p>
            <a:pPr algn="just"/>
            <a:r>
              <a:rPr lang="en-GB" sz="2400" dirty="0">
                <a:solidFill>
                  <a:srgbClr val="000000"/>
                </a:solidFill>
              </a:rPr>
              <a:t> Accountancy</a:t>
            </a:r>
          </a:p>
          <a:p>
            <a:r>
              <a:rPr lang="en-GB" sz="2400" dirty="0">
                <a:solidFill>
                  <a:srgbClr val="000000"/>
                </a:solidFill>
              </a:rPr>
              <a:t> Archaeology</a:t>
            </a:r>
          </a:p>
          <a:p>
            <a:r>
              <a:rPr lang="en-GB" sz="2400" dirty="0">
                <a:solidFill>
                  <a:srgbClr val="000000"/>
                </a:solidFill>
              </a:rPr>
              <a:t> Architecture</a:t>
            </a:r>
          </a:p>
          <a:p>
            <a:r>
              <a:rPr lang="en-GB" sz="2400" dirty="0">
                <a:solidFill>
                  <a:srgbClr val="000000"/>
                </a:solidFill>
              </a:rPr>
              <a:t> Restoration</a:t>
            </a:r>
          </a:p>
          <a:p>
            <a:r>
              <a:rPr lang="en-GB" sz="2400" dirty="0">
                <a:solidFill>
                  <a:srgbClr val="000000"/>
                </a:solidFill>
              </a:rPr>
              <a:t> Conservation</a:t>
            </a:r>
          </a:p>
          <a:p>
            <a:r>
              <a:rPr lang="en-GB" sz="2400" dirty="0">
                <a:solidFill>
                  <a:srgbClr val="000000"/>
                </a:solidFill>
              </a:rPr>
              <a:t> Property management</a:t>
            </a:r>
          </a:p>
          <a:p>
            <a:r>
              <a:rPr lang="en-GB" sz="2400" dirty="0">
                <a:solidFill>
                  <a:srgbClr val="000000"/>
                </a:solidFill>
              </a:rPr>
              <a:t> Museum curation</a:t>
            </a:r>
          </a:p>
          <a:p>
            <a:r>
              <a:rPr lang="en-GB" sz="2400" dirty="0">
                <a:solidFill>
                  <a:srgbClr val="000000"/>
                </a:solidFill>
              </a:rPr>
              <a:t> Heritage work</a:t>
            </a:r>
          </a:p>
          <a:p>
            <a:r>
              <a:rPr lang="en-GB" sz="2400" dirty="0">
                <a:solidFill>
                  <a:srgbClr val="000000"/>
                </a:solidFill>
              </a:rPr>
              <a:t> The armed forces</a:t>
            </a:r>
          </a:p>
          <a:p>
            <a:r>
              <a:rPr lang="en-GB" sz="2400" dirty="0">
                <a:solidFill>
                  <a:srgbClr val="000000"/>
                </a:solidFill>
              </a:rPr>
              <a:t> Politics</a:t>
            </a:r>
          </a:p>
          <a:p>
            <a:r>
              <a:rPr lang="en-GB" sz="2400" dirty="0">
                <a:solidFill>
                  <a:srgbClr val="000000"/>
                </a:solidFill>
              </a:rPr>
              <a:t> Consulting</a:t>
            </a:r>
          </a:p>
          <a:p>
            <a:r>
              <a:rPr lang="en-GB" sz="2400" dirty="0">
                <a:solidFill>
                  <a:srgbClr val="000000"/>
                </a:solidFill>
              </a:rPr>
              <a:t> TV production</a:t>
            </a:r>
          </a:p>
          <a:p>
            <a:r>
              <a:rPr lang="en-GB" sz="2400" dirty="0">
                <a:solidFill>
                  <a:srgbClr val="000000"/>
                </a:solidFill>
              </a:rPr>
              <a:t> Performing arts</a:t>
            </a:r>
          </a:p>
          <a:p>
            <a:r>
              <a:rPr lang="en-GB" sz="2400" dirty="0">
                <a:solidFill>
                  <a:srgbClr val="000000"/>
                </a:solidFill>
              </a:rPr>
              <a:t> Universities</a:t>
            </a:r>
          </a:p>
          <a:p>
            <a:r>
              <a:rPr lang="en-GB" sz="2400" dirty="0">
                <a:solidFill>
                  <a:srgbClr val="000000"/>
                </a:solidFill>
              </a:rPr>
              <a:t> The diplomatic service</a:t>
            </a:r>
          </a:p>
          <a:p>
            <a:r>
              <a:rPr lang="en-GB" sz="2400" dirty="0">
                <a:solidFill>
                  <a:srgbClr val="000000"/>
                </a:solidFill>
              </a:rPr>
              <a:t> Archivist</a:t>
            </a:r>
          </a:p>
          <a:p>
            <a:r>
              <a:rPr lang="en-GB" sz="2400" dirty="0">
                <a:solidFill>
                  <a:srgbClr val="000000"/>
                </a:solidFill>
              </a:rPr>
              <a:t> Records management</a:t>
            </a:r>
          </a:p>
          <a:p>
            <a:r>
              <a:rPr lang="en-GB" sz="2400" dirty="0">
                <a:solidFill>
                  <a:srgbClr val="000000"/>
                </a:solidFill>
              </a:rPr>
              <a:t> Trade unions</a:t>
            </a:r>
          </a:p>
          <a:p>
            <a:r>
              <a:rPr lang="en-GB" sz="2400" dirty="0">
                <a:solidFill>
                  <a:srgbClr val="000000"/>
                </a:solidFill>
              </a:rPr>
              <a:t> Public relations</a:t>
            </a:r>
          </a:p>
          <a:p>
            <a:r>
              <a:rPr lang="en-GB" sz="2400" dirty="0">
                <a:solidFill>
                  <a:srgbClr val="000000"/>
                </a:solidFill>
              </a:rPr>
              <a:t> Sales</a:t>
            </a:r>
          </a:p>
          <a:p>
            <a:r>
              <a:rPr lang="en-GB" sz="2400" dirty="0">
                <a:solidFill>
                  <a:srgbClr val="000000"/>
                </a:solidFill>
              </a:rPr>
              <a:t> Genealogy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266" y="6048812"/>
            <a:ext cx="5056359" cy="8091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9912691">
            <a:off x="1432747" y="2637893"/>
            <a:ext cx="6047394" cy="1938992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GB" sz="6000" b="1" dirty="0">
                <a:ln w="317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The skills learnt are very versatile!</a:t>
            </a:r>
          </a:p>
        </p:txBody>
      </p:sp>
    </p:spTree>
    <p:extLst>
      <p:ext uri="{BB962C8B-B14F-4D97-AF65-F5344CB8AC3E}">
        <p14:creationId xmlns:p14="http://schemas.microsoft.com/office/powerpoint/2010/main" val="283050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7764" y="260647"/>
            <a:ext cx="4248472" cy="93610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800" b="1" u="sng" dirty="0"/>
              <a:t>History Staff:</a:t>
            </a: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266" y="6048812"/>
            <a:ext cx="5056359" cy="8091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021112" y="1916832"/>
            <a:ext cx="2963093" cy="34163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GB" sz="3200" b="1" dirty="0"/>
              <a:t>Mrs Spilsbury</a:t>
            </a:r>
          </a:p>
          <a:p>
            <a:pPr algn="ctr"/>
            <a:r>
              <a:rPr lang="en-GB" sz="2000" i="1" dirty="0"/>
              <a:t>(French Revolution)</a:t>
            </a:r>
          </a:p>
          <a:p>
            <a:pPr algn="ctr"/>
            <a:endParaRPr lang="en-GB" sz="2000" i="1" dirty="0"/>
          </a:p>
          <a:p>
            <a:pPr algn="ctr"/>
            <a:r>
              <a:rPr lang="en-GB" sz="3200" b="1" dirty="0"/>
              <a:t>Mr Doran </a:t>
            </a:r>
          </a:p>
          <a:p>
            <a:pPr algn="ctr"/>
            <a:r>
              <a:rPr lang="en-GB" sz="2000" i="1" dirty="0"/>
              <a:t>(Civil Rights)</a:t>
            </a:r>
          </a:p>
          <a:p>
            <a:pPr algn="ctr"/>
            <a:endParaRPr lang="en-GB" sz="2000" i="1" dirty="0"/>
          </a:p>
          <a:p>
            <a:pPr algn="ctr"/>
            <a:r>
              <a:rPr lang="en-GB" sz="3200" b="1" dirty="0"/>
              <a:t>Mr Byrne</a:t>
            </a:r>
          </a:p>
          <a:p>
            <a:pPr algn="ctr"/>
            <a:r>
              <a:rPr lang="en-GB" sz="2000" i="1" dirty="0"/>
              <a:t>(Britain &amp; Independent Investigation)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612" y="1202070"/>
            <a:ext cx="5869178" cy="484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695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>
                <a:latin typeface="+mn-lt"/>
              </a:rPr>
              <a:t>What you can expect from staff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0" y="1268760"/>
            <a:ext cx="4788024" cy="5589240"/>
          </a:xfrm>
        </p:spPr>
        <p:txBody>
          <a:bodyPr>
            <a:normAutofit/>
          </a:bodyPr>
          <a:lstStyle/>
          <a:p>
            <a:r>
              <a:rPr lang="en-GB" sz="2400" dirty="0"/>
              <a:t>Experience</a:t>
            </a:r>
          </a:p>
          <a:p>
            <a:r>
              <a:rPr lang="en-GB" sz="2400" dirty="0"/>
              <a:t>Engaging and innovative lessons</a:t>
            </a:r>
          </a:p>
          <a:p>
            <a:r>
              <a:rPr lang="en-GB" sz="2400" dirty="0"/>
              <a:t>Enthusiasm</a:t>
            </a:r>
          </a:p>
          <a:p>
            <a:r>
              <a:rPr lang="en-GB" sz="2400" dirty="0"/>
              <a:t>Work marked regularly with detailed feedback and comments to help you reach your target</a:t>
            </a:r>
          </a:p>
          <a:p>
            <a:r>
              <a:rPr lang="en-GB" sz="2400" dirty="0"/>
              <a:t>To treat pupils as individuals, differentiation and use of intervention where appropriate</a:t>
            </a:r>
          </a:p>
          <a:p>
            <a:pPr lvl="4"/>
            <a:endParaRPr lang="en-GB" sz="1600" dirty="0">
              <a:solidFill>
                <a:srgbClr val="FF0000"/>
              </a:solidFill>
            </a:endParaRPr>
          </a:p>
          <a:p>
            <a:endParaRPr lang="en-GB" sz="2400" dirty="0"/>
          </a:p>
        </p:txBody>
      </p:sp>
      <p:sp>
        <p:nvSpPr>
          <p:cNvPr id="2" name="Cloud Callout 1"/>
          <p:cNvSpPr/>
          <p:nvPr/>
        </p:nvSpPr>
        <p:spPr>
          <a:xfrm>
            <a:off x="4572000" y="1556792"/>
            <a:ext cx="3816424" cy="3960440"/>
          </a:xfrm>
          <a:prstGeom prst="cloudCallout">
            <a:avLst>
              <a:gd name="adj1" fmla="val 63045"/>
              <a:gd name="adj2" fmla="val 8143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</a:rPr>
              <a:t>Good results!</a:t>
            </a:r>
          </a:p>
          <a:p>
            <a:pPr algn="ctr"/>
            <a:endParaRPr lang="en-GB" sz="2400" b="1" dirty="0">
              <a:solidFill>
                <a:schemeClr val="tx1"/>
              </a:solidFill>
            </a:endParaRPr>
          </a:p>
          <a:p>
            <a:pPr algn="ctr"/>
            <a:r>
              <a:rPr lang="en-GB" sz="2400" b="1" dirty="0">
                <a:solidFill>
                  <a:schemeClr val="tx1"/>
                </a:solidFill>
              </a:rPr>
              <a:t>100% Pass rate for the last 7 Years!</a:t>
            </a:r>
          </a:p>
          <a:p>
            <a:pPr algn="ctr"/>
            <a:endParaRPr lang="en-GB" sz="2400" b="1" dirty="0">
              <a:solidFill>
                <a:schemeClr val="tx1"/>
              </a:solidFill>
            </a:endParaRPr>
          </a:p>
          <a:p>
            <a:pPr algn="ctr"/>
            <a:r>
              <a:rPr lang="en-GB" sz="2400" b="1" dirty="0">
                <a:solidFill>
                  <a:schemeClr val="tx1"/>
                </a:solidFill>
              </a:rPr>
              <a:t>Around 90% A-C for 2018 &amp; 2019</a:t>
            </a:r>
            <a:endParaRPr lang="en-GB" sz="2400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266" y="6048812"/>
            <a:ext cx="5056359" cy="80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77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>
                <a:latin typeface="+mn-lt"/>
              </a:rPr>
              <a:t>What we expect from students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/>
              <a:t>Attendance</a:t>
            </a:r>
          </a:p>
          <a:p>
            <a:r>
              <a:rPr lang="en-GB" sz="2400" dirty="0"/>
              <a:t>Enthusiasm!!!!!</a:t>
            </a:r>
          </a:p>
          <a:p>
            <a:r>
              <a:rPr lang="en-GB" sz="2400" dirty="0"/>
              <a:t>Organisation</a:t>
            </a:r>
          </a:p>
          <a:p>
            <a:r>
              <a:rPr lang="en-GB" sz="2400" dirty="0"/>
              <a:t>Contribution</a:t>
            </a:r>
          </a:p>
          <a:p>
            <a:r>
              <a:rPr lang="en-GB" sz="2400" dirty="0"/>
              <a:t>Commitment</a:t>
            </a:r>
          </a:p>
          <a:p>
            <a:r>
              <a:rPr lang="en-GB" sz="2400" dirty="0"/>
              <a:t>Ability to meet deadlines</a:t>
            </a:r>
          </a:p>
          <a:p>
            <a:r>
              <a:rPr lang="en-GB" sz="2400" dirty="0"/>
              <a:t>Independent learners</a:t>
            </a:r>
          </a:p>
          <a:p>
            <a:r>
              <a:rPr lang="en-GB" sz="2400" dirty="0"/>
              <a:t>Read around the subject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266" y="6048812"/>
            <a:ext cx="5056359" cy="809188"/>
          </a:xfrm>
          <a:prstGeom prst="rect">
            <a:avLst/>
          </a:prstGeom>
        </p:spPr>
      </p:pic>
      <p:pic>
        <p:nvPicPr>
          <p:cNvPr id="8" name="Picture 4" descr="http://t1.gstatic.com/images?q=tbn:ANd9GcSDKFBh-0sqrC0wHuTb_Jij44mkbCM4iT8uglU9U0ev1PZI6jQffQ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340768"/>
            <a:ext cx="415664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304059"/>
            <a:ext cx="1857375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725144"/>
            <a:ext cx="2487935" cy="1166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680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b="1" u="sng" dirty="0">
                <a:latin typeface="+mn-lt"/>
              </a:rPr>
              <a:t>Post war Britain </a:t>
            </a:r>
            <a:br>
              <a:rPr lang="en-GB" b="1" u="sng" dirty="0">
                <a:latin typeface="+mn-lt"/>
              </a:rPr>
            </a:br>
            <a:r>
              <a:rPr lang="en-GB" b="1" u="sng" dirty="0">
                <a:latin typeface="+mn-lt"/>
              </a:rPr>
              <a:t>&amp; Churchill enquiry</a:t>
            </a:r>
            <a:endParaRPr lang="en-GB" b="1" u="sng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4653136"/>
            <a:ext cx="4879454" cy="2016224"/>
          </a:xfrm>
          <a:noFill/>
        </p:spPr>
        <p:txBody>
          <a:bodyPr>
            <a:normAutofit/>
          </a:bodyPr>
          <a:lstStyle/>
          <a:p>
            <a:endParaRPr lang="en-GB" b="1" dirty="0"/>
          </a:p>
          <a:p>
            <a:endParaRPr lang="en-GB" dirty="0"/>
          </a:p>
        </p:txBody>
      </p:sp>
      <p:sp>
        <p:nvSpPr>
          <p:cNvPr id="5124" name="AutoShape 4" descr="Image result for the cold war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126" name="AutoShape 6" descr="Image result for the cold war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2" descr="Image result for churchill and stalin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04132" y="4572000"/>
            <a:ext cx="2132364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7" descr="http://i.telegraph.co.uk/multimedia/archive/01670/Thatcher_1670807c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6571" y="2987824"/>
            <a:ext cx="2138191" cy="1584176"/>
          </a:xfrm>
          <a:prstGeom prst="rect">
            <a:avLst/>
          </a:prstGeom>
          <a:noFill/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-1" y="1470518"/>
            <a:ext cx="6904133" cy="519884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/>
          <a:p>
            <a:r>
              <a:rPr lang="en-GB" sz="2400" u="sng" dirty="0"/>
              <a:t>Churchill 1930-51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His view of the events between 1929–1940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His role as the wartime Prime Minister 	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His role in international diplomacy 1939–1951</a:t>
            </a:r>
            <a:endParaRPr kumimoji="0" lang="en-GB" sz="240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40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40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Post War Britain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400" dirty="0"/>
              <a:t>Conservative domination 1951-64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400" dirty="0"/>
              <a:t>Labour and Conservative </a:t>
            </a:r>
            <a:r>
              <a:rPr lang="en-GB" sz="2400" dirty="0" err="1"/>
              <a:t>governments</a:t>
            </a:r>
            <a:r>
              <a:rPr lang="en-GB" sz="2400" dirty="0"/>
              <a:t> 1964–1979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400" dirty="0"/>
              <a:t>Thatcher and the Conservatives 1979-1997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GB" sz="2400" dirty="0"/>
              <a:t>Britain’s position in the world 1951–1997</a:t>
            </a:r>
          </a:p>
        </p:txBody>
      </p:sp>
      <p:sp>
        <p:nvSpPr>
          <p:cNvPr id="5" name="AutoShape 2" descr="https://www.primaryimage.uk/wp-content/uploads/2015/01/Conservative-Labour-logos-201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132" y="1403648"/>
            <a:ext cx="2132364" cy="15841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266" y="6048812"/>
            <a:ext cx="5056359" cy="80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70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u="sng" dirty="0">
                <a:latin typeface="+mn-lt"/>
              </a:rPr>
              <a:t>The French Revolution and the rule of Napoleon 1774–1815</a:t>
            </a:r>
            <a:endParaRPr lang="en-GB" b="1" u="sng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464" y="1556792"/>
            <a:ext cx="7531879" cy="5051512"/>
          </a:xfrm>
          <a:noFill/>
          <a:ln>
            <a:noFill/>
          </a:ln>
        </p:spPr>
        <p:txBody>
          <a:bodyPr anchor="t">
            <a:normAutofit/>
          </a:bodyPr>
          <a:lstStyle/>
          <a:p>
            <a:r>
              <a:rPr lang="en-GB" sz="2400" dirty="0"/>
              <a:t>The causes of the French Revolution from 1774</a:t>
            </a:r>
          </a:p>
          <a:p>
            <a:r>
              <a:rPr lang="en-GB" sz="2400" dirty="0"/>
              <a:t>The events of 1789</a:t>
            </a:r>
            <a:r>
              <a:rPr lang="en-GB" sz="2400" b="1" dirty="0"/>
              <a:t>	</a:t>
            </a:r>
          </a:p>
          <a:p>
            <a:r>
              <a:rPr lang="en-GB" sz="2400" dirty="0"/>
              <a:t>The Revolution from October 1789 to the Directory 1795</a:t>
            </a:r>
          </a:p>
          <a:p>
            <a:r>
              <a:rPr lang="en-GB" sz="2400" dirty="0"/>
              <a:t>Napoleon Bonaparte to 1807 	</a:t>
            </a:r>
          </a:p>
          <a:p>
            <a:r>
              <a:rPr lang="en-GB" sz="2400" dirty="0"/>
              <a:t>The decline and fall of Napoleon 1807–1815 	</a:t>
            </a:r>
            <a:endParaRPr lang="en-GB" sz="2400" b="1" dirty="0"/>
          </a:p>
          <a:p>
            <a:pPr>
              <a:buNone/>
            </a:pPr>
            <a:endParaRPr lang="en-GB" sz="2400" dirty="0"/>
          </a:p>
        </p:txBody>
      </p:sp>
      <p:sp>
        <p:nvSpPr>
          <p:cNvPr id="5124" name="AutoShape 4" descr="Image result for the cold war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126" name="AutoShape 6" descr="Image result for the cold war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146" name="AutoShape 2" descr="Image result for the american revolution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266" y="6048812"/>
            <a:ext cx="5056359" cy="809188"/>
          </a:xfrm>
          <a:prstGeom prst="rect">
            <a:avLst/>
          </a:prstGeom>
        </p:spPr>
      </p:pic>
      <p:pic>
        <p:nvPicPr>
          <p:cNvPr id="5" name="Picture 4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444208" y="3024572"/>
            <a:ext cx="2530800" cy="158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75" b="95625" l="5833" r="9552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24440" y="1336639"/>
            <a:ext cx="1842398" cy="12282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464" y="3971392"/>
            <a:ext cx="6213701" cy="18277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4625" y="4816438"/>
            <a:ext cx="1988426" cy="15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20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b="1" u="sng" dirty="0">
                <a:latin typeface="+mn-lt"/>
              </a:rPr>
              <a:t>Civil Rights in the USA 1865-1992</a:t>
            </a:r>
            <a:endParaRPr lang="en-GB" b="1" u="sng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80924"/>
            <a:ext cx="4879454" cy="4603580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en-GB" sz="2400" dirty="0"/>
              <a:t>This unit looks at the fight for social, economic, political and cultural equality for four different groups of people in America. </a:t>
            </a:r>
          </a:p>
          <a:p>
            <a:endParaRPr lang="en-GB" sz="2400" dirty="0"/>
          </a:p>
          <a:p>
            <a:r>
              <a:rPr lang="en-GB" sz="2400" dirty="0"/>
              <a:t>We study the struggle for:</a:t>
            </a:r>
          </a:p>
          <a:p>
            <a:pPr lvl="1"/>
            <a:r>
              <a:rPr lang="en-GB" sz="2400" dirty="0"/>
              <a:t>African Americans</a:t>
            </a:r>
          </a:p>
          <a:p>
            <a:pPr lvl="1"/>
            <a:r>
              <a:rPr lang="en-GB" sz="2400" dirty="0"/>
              <a:t>Trade Unions</a:t>
            </a:r>
          </a:p>
          <a:p>
            <a:pPr lvl="1"/>
            <a:r>
              <a:rPr lang="en-GB" sz="2400" dirty="0"/>
              <a:t>Native American Indians</a:t>
            </a:r>
          </a:p>
          <a:p>
            <a:pPr lvl="1"/>
            <a:r>
              <a:rPr lang="en-GB" sz="2400" dirty="0"/>
              <a:t>Women </a:t>
            </a:r>
          </a:p>
        </p:txBody>
      </p:sp>
      <p:sp>
        <p:nvSpPr>
          <p:cNvPr id="5126" name="AutoShape 6" descr="Image result for the cold war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AutoShape 4" descr="Image result for us civil rights movement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1580923"/>
            <a:ext cx="2337817" cy="1848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 descr="Image result for us civil rights movem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996952"/>
            <a:ext cx="2304256" cy="1627900"/>
          </a:xfrm>
          <a:prstGeom prst="rect">
            <a:avLst/>
          </a:prstGeom>
          <a:noFill/>
        </p:spPr>
      </p:pic>
      <p:sp>
        <p:nvSpPr>
          <p:cNvPr id="5129" name="AutoShape 9" descr="Image result for la riots 1992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9744" y="4313312"/>
            <a:ext cx="2304256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266" y="6048812"/>
            <a:ext cx="5056359" cy="80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95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u="sng" dirty="0">
                <a:latin typeface="+mn-lt"/>
              </a:rPr>
              <a:t>Independent Investigation- </a:t>
            </a:r>
            <a:br>
              <a:rPr lang="en-GB" b="1" u="sng" dirty="0">
                <a:latin typeface="+mn-lt"/>
              </a:rPr>
            </a:br>
            <a:r>
              <a:rPr lang="en-GB" b="1" u="sng" dirty="0">
                <a:latin typeface="+mn-lt"/>
              </a:rPr>
              <a:t>The Final Solution</a:t>
            </a:r>
            <a:endParaRPr lang="en-GB" b="1" u="sng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72816"/>
            <a:ext cx="6372200" cy="3168352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en-GB" sz="2400" dirty="0"/>
              <a:t>Students will be required to complete an independent investigation of 3,000-4,000 words which will be worth 20% of their final grade.</a:t>
            </a:r>
          </a:p>
          <a:p>
            <a:r>
              <a:rPr lang="en-GB" sz="2400" dirty="0"/>
              <a:t>They will be expected to demonstrate evidence of reading widely around the subject, an understanding of debates and evaluating evidence. </a:t>
            </a:r>
          </a:p>
          <a:p>
            <a:r>
              <a:rPr lang="en-GB" sz="2400" dirty="0"/>
              <a:t>This will not be a fully taught unit and students will have to show a good level of independent study.</a:t>
            </a:r>
          </a:p>
        </p:txBody>
      </p:sp>
      <p:sp>
        <p:nvSpPr>
          <p:cNvPr id="5126" name="AutoShape 6" descr="Image result for the cold war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266" y="6048812"/>
            <a:ext cx="5056359" cy="809188"/>
          </a:xfrm>
          <a:prstGeom prst="rect">
            <a:avLst/>
          </a:prstGeom>
        </p:spPr>
      </p:pic>
      <p:sp>
        <p:nvSpPr>
          <p:cNvPr id="5" name="AutoShape 2" descr="https://www.panmacmillan.com/panmacmillancorporatesite/media/panmacmillan/Cover%20Images/David-Cesarani/9780230754560Final%20Solution.jpg?ext=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039481"/>
            <a:ext cx="2448272" cy="376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72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/>
              <a:t>Assessment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067945" y="1124744"/>
            <a:ext cx="4618855" cy="639762"/>
          </a:xfrm>
        </p:spPr>
        <p:txBody>
          <a:bodyPr>
            <a:normAutofit/>
          </a:bodyPr>
          <a:lstStyle/>
          <a:p>
            <a:r>
              <a:rPr lang="en-GB" sz="2800" dirty="0"/>
              <a:t>A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067945" y="1764505"/>
            <a:ext cx="4618856" cy="4683125"/>
          </a:xfrm>
        </p:spPr>
        <p:txBody>
          <a:bodyPr>
            <a:normAutofit/>
          </a:bodyPr>
          <a:lstStyle/>
          <a:p>
            <a:r>
              <a:rPr lang="en-GB" sz="2000" b="1" dirty="0"/>
              <a:t>Post war Britain &amp; Churchill enquiry </a:t>
            </a:r>
          </a:p>
          <a:p>
            <a:pPr lvl="1"/>
            <a:r>
              <a:rPr lang="en-GB" dirty="0"/>
              <a:t>1 hour 30 minutes exam</a:t>
            </a:r>
          </a:p>
          <a:p>
            <a:pPr lvl="1"/>
            <a:r>
              <a:rPr lang="en-GB" dirty="0"/>
              <a:t>25%</a:t>
            </a:r>
          </a:p>
          <a:p>
            <a:r>
              <a:rPr lang="en-GB" sz="2000" b="1" dirty="0"/>
              <a:t>The French Revolution 1774–1815</a:t>
            </a:r>
          </a:p>
          <a:p>
            <a:pPr lvl="1"/>
            <a:r>
              <a:rPr lang="en-GB" dirty="0"/>
              <a:t>1 hour exam </a:t>
            </a:r>
          </a:p>
          <a:p>
            <a:pPr lvl="1"/>
            <a:r>
              <a:rPr lang="en-GB" dirty="0"/>
              <a:t>15%</a:t>
            </a:r>
          </a:p>
          <a:p>
            <a:r>
              <a:rPr lang="en-GB" sz="2000" b="1" dirty="0"/>
              <a:t>Civil Rights in the USA 1865-1992</a:t>
            </a:r>
          </a:p>
          <a:p>
            <a:pPr lvl="1"/>
            <a:r>
              <a:rPr lang="en-GB" dirty="0"/>
              <a:t>2 hours 30 minutes exam</a:t>
            </a:r>
          </a:p>
          <a:p>
            <a:pPr lvl="1"/>
            <a:r>
              <a:rPr lang="en-GB" dirty="0"/>
              <a:t>40%</a:t>
            </a:r>
          </a:p>
          <a:p>
            <a:r>
              <a:rPr lang="en-GB" sz="2000" b="1" dirty="0"/>
              <a:t>Independent Investigation</a:t>
            </a:r>
          </a:p>
          <a:p>
            <a:pPr lvl="1"/>
            <a:r>
              <a:rPr lang="en-GB" dirty="0"/>
              <a:t>3,000 – 4,000 word essay</a:t>
            </a:r>
          </a:p>
          <a:p>
            <a:pPr lvl="1"/>
            <a:r>
              <a:rPr lang="en-GB" dirty="0"/>
              <a:t>20%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584" y="2615895"/>
            <a:ext cx="3044898" cy="2234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266" y="6048812"/>
            <a:ext cx="5056359" cy="80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21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676</Words>
  <Application>Microsoft Office PowerPoint</Application>
  <PresentationFormat>On-screen Show (4:3)</PresentationFormat>
  <Paragraphs>140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Consolas</vt:lpstr>
      <vt:lpstr>Office Theme</vt:lpstr>
      <vt:lpstr>Welcome to History </vt:lpstr>
      <vt:lpstr>PowerPoint Presentation</vt:lpstr>
      <vt:lpstr>What you can expect from staff</vt:lpstr>
      <vt:lpstr>What we expect from students</vt:lpstr>
      <vt:lpstr>Post war Britain  &amp; Churchill enquiry</vt:lpstr>
      <vt:lpstr>The French Revolution and the rule of Napoleon 1774–1815</vt:lpstr>
      <vt:lpstr>Civil Rights in the USA 1865-1992</vt:lpstr>
      <vt:lpstr>Independent Investigation-  The Final Solution</vt:lpstr>
      <vt:lpstr>Assessment</vt:lpstr>
      <vt:lpstr>Assessment</vt:lpstr>
      <vt:lpstr>Krakow Trip</vt:lpstr>
      <vt:lpstr>PowerPoint Presentation</vt:lpstr>
      <vt:lpstr>What skills will you gain by studying History at A-Level / beyond?</vt:lpstr>
      <vt:lpstr>PowerPoint Presentation</vt:lpstr>
      <vt:lpstr>So…where have these skills taken others?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2020-11-30T10:15:10Z</dcterms:created>
  <dcterms:modified xsi:type="dcterms:W3CDTF">2020-11-30T10:21:25Z</dcterms:modified>
</cp:coreProperties>
</file>