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359" r:id="rId2"/>
    <p:sldId id="360" r:id="rId3"/>
    <p:sldId id="361" r:id="rId4"/>
    <p:sldId id="362" r:id="rId5"/>
    <p:sldId id="363" r:id="rId6"/>
    <p:sldId id="364" r:id="rId7"/>
    <p:sldId id="365" r:id="rId8"/>
    <p:sldId id="366" r:id="rId9"/>
    <p:sldId id="367" r:id="rId10"/>
    <p:sldId id="368" r:id="rId11"/>
    <p:sldId id="369" r:id="rId12"/>
    <p:sldId id="370"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06" autoAdjust="0"/>
    <p:restoredTop sz="94388" autoAdjust="0"/>
  </p:normalViewPr>
  <p:slideViewPr>
    <p:cSldViewPr snapToGrid="0" snapToObjects="1">
      <p:cViewPr varScale="1">
        <p:scale>
          <a:sx n="66" d="100"/>
          <a:sy n="66" d="100"/>
        </p:scale>
        <p:origin x="1320"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E01041-92E8-4EC2-A91D-A4D922F14EE7}" type="datetimeFigureOut">
              <a:rPr lang="en-GB" smtClean="0"/>
              <a:pPr/>
              <a:t>09/11/2020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251589-2B78-402D-A85C-B5B9C20D6067}" type="slidenum">
              <a:rPr lang="en-GB" smtClean="0"/>
              <a:pPr/>
              <a:t>‹#›</a:t>
            </a:fld>
            <a:endParaRPr lang="en-GB"/>
          </a:p>
        </p:txBody>
      </p:sp>
    </p:spTree>
    <p:extLst>
      <p:ext uri="{BB962C8B-B14F-4D97-AF65-F5344CB8AC3E}">
        <p14:creationId xmlns:p14="http://schemas.microsoft.com/office/powerpoint/2010/main" val="449655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GB"/>
          </a:p>
        </p:txBody>
      </p:sp>
      <p:sp>
        <p:nvSpPr>
          <p:cNvPr id="4" name="Date Placeholder 3"/>
          <p:cNvSpPr>
            <a:spLocks noGrp="1"/>
          </p:cNvSpPr>
          <p:nvPr>
            <p:ph type="dt" sz="half" idx="10"/>
          </p:nvPr>
        </p:nvSpPr>
        <p:spPr/>
        <p:txBody>
          <a:bodyPr/>
          <a:lstStyle/>
          <a:p>
            <a:fld id="{42996B5D-1B75-0347-9484-1EAE587DD8FD}" type="datetimeFigureOut">
              <a:rPr lang="en-US" smtClean="0"/>
              <a:pPr/>
              <a:t>11/9/2020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p>
            <a:fld id="{42996B5D-1B75-0347-9484-1EAE587DD8FD}" type="datetimeFigureOut">
              <a:rPr lang="en-US" smtClean="0"/>
              <a:pPr/>
              <a:t>11/9/2020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p>
            <a:fld id="{42996B5D-1B75-0347-9484-1EAE587DD8FD}" type="datetimeFigureOut">
              <a:rPr lang="en-US" smtClean="0"/>
              <a:pPr/>
              <a:t>11/9/2020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p>
            <a:fld id="{42996B5D-1B75-0347-9484-1EAE587DD8FD}" type="datetimeFigureOut">
              <a:rPr lang="en-US" smtClean="0"/>
              <a:pPr/>
              <a:t>11/9/2020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42996B5D-1B75-0347-9484-1EAE587DD8FD}" type="datetimeFigureOut">
              <a:rPr lang="en-US" smtClean="0"/>
              <a:pPr/>
              <a:t>11/9/2020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Date Placeholder 4"/>
          <p:cNvSpPr>
            <a:spLocks noGrp="1"/>
          </p:cNvSpPr>
          <p:nvPr>
            <p:ph type="dt" sz="half" idx="10"/>
          </p:nvPr>
        </p:nvSpPr>
        <p:spPr/>
        <p:txBody>
          <a:bodyPr/>
          <a:lstStyle/>
          <a:p>
            <a:fld id="{42996B5D-1B75-0347-9484-1EAE587DD8FD}" type="datetimeFigureOut">
              <a:rPr lang="en-US" smtClean="0"/>
              <a:pPr/>
              <a:t>11/9/2020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7" name="Date Placeholder 6"/>
          <p:cNvSpPr>
            <a:spLocks noGrp="1"/>
          </p:cNvSpPr>
          <p:nvPr>
            <p:ph type="dt" sz="half" idx="10"/>
          </p:nvPr>
        </p:nvSpPr>
        <p:spPr/>
        <p:txBody>
          <a:bodyPr/>
          <a:lstStyle/>
          <a:p>
            <a:fld id="{42996B5D-1B75-0347-9484-1EAE587DD8FD}" type="datetimeFigureOut">
              <a:rPr lang="en-US" smtClean="0"/>
              <a:pPr/>
              <a:t>11/9/2020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Date Placeholder 2"/>
          <p:cNvSpPr>
            <a:spLocks noGrp="1"/>
          </p:cNvSpPr>
          <p:nvPr>
            <p:ph type="dt" sz="half" idx="10"/>
          </p:nvPr>
        </p:nvSpPr>
        <p:spPr/>
        <p:txBody>
          <a:bodyPr/>
          <a:lstStyle/>
          <a:p>
            <a:fld id="{42996B5D-1B75-0347-9484-1EAE587DD8FD}" type="datetimeFigureOut">
              <a:rPr lang="en-US" smtClean="0"/>
              <a:pPr/>
              <a:t>11/9/2020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996B5D-1B75-0347-9484-1EAE587DD8FD}" type="datetimeFigureOut">
              <a:rPr lang="en-US" smtClean="0"/>
              <a:pPr/>
              <a:t>11/9/2020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42996B5D-1B75-0347-9484-1EAE587DD8FD}" type="datetimeFigureOut">
              <a:rPr lang="en-US" smtClean="0"/>
              <a:pPr/>
              <a:t>11/9/2020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42996B5D-1B75-0347-9484-1EAE587DD8FD}" type="datetimeFigureOut">
              <a:rPr lang="en-US" smtClean="0"/>
              <a:pPr/>
              <a:t>11/9/2020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50000"/>
              </a:schemeClr>
            </a:gs>
            <a:gs pos="100000">
              <a:schemeClr val="bg1"/>
            </a:gs>
          </a:gsLst>
          <a:path path="rect">
            <a:fillToRect t="100000" r="100000"/>
          </a:path>
          <a:tileRect l="-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996B5D-1B75-0347-9484-1EAE587DD8FD}" type="datetimeFigureOut">
              <a:rPr lang="en-US" smtClean="0"/>
              <a:pPr/>
              <a:t>11/9/2020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806A65-676E-DE45-B159-AC07E0AEA396}"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k.ward@cannockchase-high.staffs.sch.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1445551" y="2112997"/>
            <a:ext cx="7135351" cy="2554545"/>
          </a:xfrm>
          <a:prstGeom prst="rect">
            <a:avLst/>
          </a:prstGeom>
          <a:noFill/>
        </p:spPr>
        <p:txBody>
          <a:bodyPr wrap="none" rtlCol="0">
            <a:spAutoFit/>
          </a:bodyPr>
          <a:lstStyle/>
          <a:p>
            <a:pPr algn="ctr"/>
            <a:r>
              <a:rPr lang="en-GB" sz="4000" b="1" dirty="0">
                <a:latin typeface="Arial Rounded MT Bold" panose="020F0704030504030204" pitchFamily="34" charset="0"/>
              </a:rPr>
              <a:t>Health and Social Care </a:t>
            </a:r>
            <a:br>
              <a:rPr lang="en-GB" sz="4000" b="1" dirty="0">
                <a:latin typeface="Arial Rounded MT Bold" panose="020F0704030504030204" pitchFamily="34" charset="0"/>
              </a:rPr>
            </a:br>
            <a:r>
              <a:rPr lang="en-GB" sz="4000" b="1" dirty="0">
                <a:latin typeface="Arial Rounded MT Bold" panose="020F0704030504030204" pitchFamily="34" charset="0"/>
              </a:rPr>
              <a:t>Level </a:t>
            </a:r>
            <a:r>
              <a:rPr lang="en-GB" sz="4000" b="1" dirty="0" smtClean="0">
                <a:latin typeface="Arial Rounded MT Bold" panose="020F0704030504030204" pitchFamily="34" charset="0"/>
              </a:rPr>
              <a:t>3</a:t>
            </a:r>
          </a:p>
          <a:p>
            <a:pPr algn="ctr"/>
            <a:r>
              <a:rPr lang="en-GB" sz="4000" b="1" dirty="0">
                <a:latin typeface="Arial Rounded MT Bold" panose="020F0704030504030204" pitchFamily="34" charset="0"/>
              </a:rPr>
              <a:t>BTEC Nationals (NQF) 2016 </a:t>
            </a:r>
          </a:p>
          <a:p>
            <a:pPr algn="ctr"/>
            <a:endParaRPr lang="en-GB" sz="4000" b="1" dirty="0">
              <a:latin typeface="Arial Rounded MT Bold" panose="020F0704030504030204" pitchFamily="34" charset="0"/>
            </a:endParaRPr>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8266" y="6048812"/>
            <a:ext cx="5056359" cy="809188"/>
          </a:xfrm>
          <a:prstGeom prst="rect">
            <a:avLst/>
          </a:prstGeom>
        </p:spPr>
      </p:pic>
    </p:spTree>
    <p:extLst>
      <p:ext uri="{BB962C8B-B14F-4D97-AF65-F5344CB8AC3E}">
        <p14:creationId xmlns:p14="http://schemas.microsoft.com/office/powerpoint/2010/main" val="27267973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p:spPr>
        <p:txBody>
          <a:bodyPr>
            <a:normAutofit/>
          </a:bodyPr>
          <a:lstStyle/>
          <a:p>
            <a:r>
              <a:rPr lang="en-GB" sz="4000" b="1" u="sng" dirty="0"/>
              <a:t>Vocational Aspects of the Course</a:t>
            </a:r>
            <a:endParaRPr lang="en-GB" sz="4000" dirty="0"/>
          </a:p>
        </p:txBody>
      </p:sp>
      <p:sp>
        <p:nvSpPr>
          <p:cNvPr id="3" name="Content Placeholder 2"/>
          <p:cNvSpPr>
            <a:spLocks noGrp="1"/>
          </p:cNvSpPr>
          <p:nvPr>
            <p:ph idx="1"/>
          </p:nvPr>
        </p:nvSpPr>
        <p:spPr>
          <a:xfrm>
            <a:off x="238835" y="868363"/>
            <a:ext cx="8755039" cy="5082061"/>
          </a:xfrm>
        </p:spPr>
        <p:txBody>
          <a:bodyPr>
            <a:normAutofit fontScale="70000" lnSpcReduction="20000"/>
          </a:bodyPr>
          <a:lstStyle/>
          <a:p>
            <a:r>
              <a:rPr lang="en-GB" b="1" u="sng" dirty="0">
                <a:solidFill>
                  <a:srgbClr val="FF0000"/>
                </a:solidFill>
              </a:rPr>
              <a:t>Role plays </a:t>
            </a:r>
            <a:r>
              <a:rPr lang="en-GB" dirty="0"/>
              <a:t>– Demonstration of key skills, witness statements, diary accounts, photo </a:t>
            </a:r>
            <a:r>
              <a:rPr lang="en-GB" dirty="0" smtClean="0"/>
              <a:t>evidence</a:t>
            </a:r>
          </a:p>
          <a:p>
            <a:endParaRPr lang="en-GB" dirty="0" smtClean="0"/>
          </a:p>
          <a:p>
            <a:r>
              <a:rPr lang="en-GB" b="1" u="sng" dirty="0" smtClean="0">
                <a:solidFill>
                  <a:srgbClr val="FF0000"/>
                </a:solidFill>
              </a:rPr>
              <a:t>Physical evidence </a:t>
            </a:r>
            <a:r>
              <a:rPr lang="en-GB" dirty="0" smtClean="0"/>
              <a:t>– policies, witness statements, standards evidence required to work in the health and social care sector</a:t>
            </a:r>
          </a:p>
          <a:p>
            <a:endParaRPr lang="en-GB" dirty="0"/>
          </a:p>
          <a:p>
            <a:r>
              <a:rPr lang="en-GB" b="1" u="sng" dirty="0">
                <a:solidFill>
                  <a:srgbClr val="FF0000"/>
                </a:solidFill>
              </a:rPr>
              <a:t>Video evidence </a:t>
            </a:r>
            <a:r>
              <a:rPr lang="en-GB" dirty="0"/>
              <a:t>– Analysis of real life </a:t>
            </a:r>
            <a:r>
              <a:rPr lang="en-GB" dirty="0" smtClean="0"/>
              <a:t>situations</a:t>
            </a:r>
          </a:p>
          <a:p>
            <a:endParaRPr lang="en-GB" dirty="0"/>
          </a:p>
          <a:p>
            <a:r>
              <a:rPr lang="en-GB" b="1" u="sng" dirty="0">
                <a:solidFill>
                  <a:srgbClr val="FF0000"/>
                </a:solidFill>
              </a:rPr>
              <a:t>Interviews</a:t>
            </a:r>
            <a:r>
              <a:rPr lang="en-GB" dirty="0"/>
              <a:t> - Involvement of professionals within the Health and Social Care </a:t>
            </a:r>
            <a:r>
              <a:rPr lang="en-GB" dirty="0" smtClean="0"/>
              <a:t>Sector, Universities, Medical Professionals</a:t>
            </a:r>
          </a:p>
          <a:p>
            <a:endParaRPr lang="en-GB" dirty="0"/>
          </a:p>
          <a:p>
            <a:r>
              <a:rPr lang="en-GB" b="1" u="sng" dirty="0">
                <a:solidFill>
                  <a:srgbClr val="FF0000"/>
                </a:solidFill>
              </a:rPr>
              <a:t>Questionnaires</a:t>
            </a:r>
            <a:r>
              <a:rPr lang="en-GB" dirty="0"/>
              <a:t> – Primary </a:t>
            </a:r>
            <a:r>
              <a:rPr lang="en-GB" dirty="0" smtClean="0"/>
              <a:t>research</a:t>
            </a:r>
          </a:p>
          <a:p>
            <a:endParaRPr lang="en-GB" dirty="0"/>
          </a:p>
          <a:p>
            <a:r>
              <a:rPr lang="en-GB" b="1" u="sng" dirty="0">
                <a:solidFill>
                  <a:srgbClr val="FF0000"/>
                </a:solidFill>
              </a:rPr>
              <a:t>Lesson planning </a:t>
            </a:r>
            <a:r>
              <a:rPr lang="en-GB" dirty="0"/>
              <a:t>– Involvement of Mental Health Day, links with </a:t>
            </a:r>
            <a:r>
              <a:rPr lang="en-GB" dirty="0" err="1"/>
              <a:t>Bridgtown</a:t>
            </a:r>
            <a:r>
              <a:rPr lang="en-GB" dirty="0"/>
              <a:t> Primary School, Catherine Care.</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8266" y="6048812"/>
            <a:ext cx="5056359" cy="809188"/>
          </a:xfrm>
          <a:prstGeom prst="rect">
            <a:avLst/>
          </a:prstGeom>
        </p:spPr>
      </p:pic>
    </p:spTree>
    <p:extLst>
      <p:ext uri="{BB962C8B-B14F-4D97-AF65-F5344CB8AC3E}">
        <p14:creationId xmlns:p14="http://schemas.microsoft.com/office/powerpoint/2010/main" val="2068076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499"/>
            <a:ext cx="8229600" cy="1143000"/>
          </a:xfrm>
        </p:spPr>
        <p:txBody>
          <a:bodyPr/>
          <a:lstStyle/>
          <a:p>
            <a:r>
              <a:rPr lang="en-GB" b="1" u="sng" dirty="0"/>
              <a:t>Where could this lead me?</a:t>
            </a:r>
            <a:endParaRPr lang="en-GB" dirty="0"/>
          </a:p>
        </p:txBody>
      </p:sp>
      <p:sp>
        <p:nvSpPr>
          <p:cNvPr id="4" name="Content Placeholder 3"/>
          <p:cNvSpPr>
            <a:spLocks noGrp="1"/>
          </p:cNvSpPr>
          <p:nvPr>
            <p:ph sz="half" idx="1"/>
          </p:nvPr>
        </p:nvSpPr>
        <p:spPr>
          <a:xfrm>
            <a:off x="417845" y="1268939"/>
            <a:ext cx="4038600" cy="4525963"/>
          </a:xfrm>
        </p:spPr>
        <p:txBody>
          <a:bodyPr>
            <a:normAutofit lnSpcReduction="10000"/>
          </a:bodyPr>
          <a:lstStyle/>
          <a:p>
            <a:pPr marL="0" indent="0">
              <a:buNone/>
            </a:pPr>
            <a:r>
              <a:rPr lang="en-GB" dirty="0"/>
              <a:t>Further courses/ areas of study, a step to a career in:</a:t>
            </a:r>
          </a:p>
          <a:p>
            <a:r>
              <a:rPr lang="en-GB" dirty="0"/>
              <a:t>Nursing</a:t>
            </a:r>
          </a:p>
          <a:p>
            <a:r>
              <a:rPr lang="en-GB" dirty="0"/>
              <a:t>Care Assistant</a:t>
            </a:r>
          </a:p>
          <a:p>
            <a:r>
              <a:rPr lang="en-GB" dirty="0"/>
              <a:t>Child Care</a:t>
            </a:r>
          </a:p>
          <a:p>
            <a:r>
              <a:rPr lang="en-GB" dirty="0"/>
              <a:t>Teaching</a:t>
            </a:r>
          </a:p>
          <a:p>
            <a:r>
              <a:rPr lang="en-GB" dirty="0"/>
              <a:t>Social Work</a:t>
            </a:r>
          </a:p>
          <a:p>
            <a:r>
              <a:rPr lang="en-GB" dirty="0"/>
              <a:t>Dental Nurse</a:t>
            </a:r>
          </a:p>
          <a:p>
            <a:pPr marL="0" indent="0">
              <a:buNone/>
            </a:pPr>
            <a:endParaRPr lang="en-GB" dirty="0"/>
          </a:p>
        </p:txBody>
      </p:sp>
      <p:sp>
        <p:nvSpPr>
          <p:cNvPr id="5" name="Content Placeholder 4"/>
          <p:cNvSpPr>
            <a:spLocks noGrp="1"/>
          </p:cNvSpPr>
          <p:nvPr>
            <p:ph sz="half" idx="2"/>
          </p:nvPr>
        </p:nvSpPr>
        <p:spPr>
          <a:xfrm>
            <a:off x="4648200" y="1268938"/>
            <a:ext cx="4038600" cy="4525963"/>
          </a:xfrm>
        </p:spPr>
        <p:txBody>
          <a:bodyPr>
            <a:normAutofit lnSpcReduction="10000"/>
          </a:bodyPr>
          <a:lstStyle/>
          <a:p>
            <a:r>
              <a:rPr lang="en-GB" dirty="0"/>
              <a:t>Paramedic</a:t>
            </a:r>
          </a:p>
          <a:p>
            <a:r>
              <a:rPr lang="en-GB" dirty="0" smtClean="0"/>
              <a:t>Counselling</a:t>
            </a:r>
            <a:endParaRPr lang="en-GB" dirty="0"/>
          </a:p>
          <a:p>
            <a:r>
              <a:rPr lang="en-GB" dirty="0"/>
              <a:t>Support worker</a:t>
            </a:r>
          </a:p>
          <a:p>
            <a:r>
              <a:rPr lang="en-GB" dirty="0"/>
              <a:t>Mental Health Assistant</a:t>
            </a:r>
          </a:p>
          <a:p>
            <a:r>
              <a:rPr lang="en-GB" dirty="0"/>
              <a:t>Behaviour support Assistant</a:t>
            </a:r>
          </a:p>
          <a:p>
            <a:r>
              <a:rPr lang="en-GB" dirty="0"/>
              <a:t>Teaching Assistant</a:t>
            </a:r>
          </a:p>
          <a:p>
            <a:r>
              <a:rPr lang="en-GB" dirty="0"/>
              <a:t>Pastoral care</a:t>
            </a:r>
          </a:p>
          <a:p>
            <a:r>
              <a:rPr lang="en-GB" dirty="0" smtClean="0"/>
              <a:t>Counselling</a:t>
            </a:r>
            <a:endParaRPr lang="en-GB" dirty="0"/>
          </a:p>
          <a:p>
            <a:pPr marL="0" indent="0">
              <a:buNone/>
            </a:pPr>
            <a:endParaRPr lang="en-GB"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8266" y="6048812"/>
            <a:ext cx="5056359" cy="809188"/>
          </a:xfrm>
          <a:prstGeom prst="rect">
            <a:avLst/>
          </a:prstGeom>
        </p:spPr>
      </p:pic>
    </p:spTree>
    <p:extLst>
      <p:ext uri="{BB962C8B-B14F-4D97-AF65-F5344CB8AC3E}">
        <p14:creationId xmlns:p14="http://schemas.microsoft.com/office/powerpoint/2010/main" val="3783279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rmAutofit lnSpcReduction="10000"/>
          </a:bodyPr>
          <a:lstStyle/>
          <a:p>
            <a:pPr algn="ctr">
              <a:buNone/>
            </a:pPr>
            <a:r>
              <a:rPr lang="en-GB" sz="9600" b="1" dirty="0"/>
              <a:t>Any questions?</a:t>
            </a:r>
          </a:p>
          <a:p>
            <a:pPr algn="ctr"/>
            <a:endParaRPr lang="en-GB" dirty="0"/>
          </a:p>
          <a:p>
            <a:pPr algn="ctr">
              <a:buNone/>
            </a:pPr>
            <a:r>
              <a:rPr lang="en-GB" dirty="0">
                <a:sym typeface="Wingdings" pitchFamily="2" charset="2"/>
              </a:rPr>
              <a:t></a:t>
            </a:r>
          </a:p>
          <a:p>
            <a:pPr algn="ctr">
              <a:buNone/>
            </a:pPr>
            <a:r>
              <a:rPr lang="en-GB" dirty="0">
                <a:sym typeface="Wingdings" pitchFamily="2" charset="2"/>
              </a:rPr>
              <a:t>Please feel free to contact me with any questions or queries you have over the next few months: </a:t>
            </a:r>
            <a:r>
              <a:rPr lang="en-GB" dirty="0" smtClean="0">
                <a:sym typeface="Wingdings" pitchFamily="2" charset="2"/>
                <a:hlinkClick r:id="rId2"/>
              </a:rPr>
              <a:t>k.ward@cannockchase-high.staffs.sch.uk</a:t>
            </a:r>
            <a:r>
              <a:rPr lang="en-GB" dirty="0" smtClean="0">
                <a:sym typeface="Wingdings" pitchFamily="2" charset="2"/>
              </a:rPr>
              <a:t> </a:t>
            </a:r>
            <a:endParaRPr lang="en-GB" dirty="0">
              <a:sym typeface="Wingdings" pitchFamily="2" charset="2"/>
            </a:endParaRPr>
          </a:p>
          <a:p>
            <a:endParaRPr lang="en-GB"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28266" y="6048812"/>
            <a:ext cx="5056359" cy="809188"/>
          </a:xfrm>
          <a:prstGeom prst="rect">
            <a:avLst/>
          </a:prstGeom>
        </p:spPr>
      </p:pic>
    </p:spTree>
    <p:extLst>
      <p:ext uri="{BB962C8B-B14F-4D97-AF65-F5344CB8AC3E}">
        <p14:creationId xmlns:p14="http://schemas.microsoft.com/office/powerpoint/2010/main" val="2441829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Health and Social Care</a:t>
            </a:r>
            <a:endParaRPr lang="en-GB" dirty="0"/>
          </a:p>
        </p:txBody>
      </p:sp>
      <p:sp>
        <p:nvSpPr>
          <p:cNvPr id="3" name="Content Placeholder 2"/>
          <p:cNvSpPr>
            <a:spLocks noGrp="1"/>
          </p:cNvSpPr>
          <p:nvPr>
            <p:ph idx="1"/>
          </p:nvPr>
        </p:nvSpPr>
        <p:spPr/>
        <p:txBody>
          <a:bodyPr/>
          <a:lstStyle/>
          <a:p>
            <a:r>
              <a:rPr lang="en-GB" dirty="0"/>
              <a:t>Level 3 Health and Social Care (NQF) </a:t>
            </a:r>
            <a:r>
              <a:rPr lang="en-GB" dirty="0" smtClean="0"/>
              <a:t>is </a:t>
            </a:r>
            <a:r>
              <a:rPr lang="en-GB" dirty="0"/>
              <a:t>an Applied General Qualification (BTEC) that </a:t>
            </a:r>
            <a:r>
              <a:rPr lang="en-GB" dirty="0" smtClean="0"/>
              <a:t>allows </a:t>
            </a:r>
            <a:r>
              <a:rPr lang="en-GB" dirty="0"/>
              <a:t>students to gain various </a:t>
            </a:r>
            <a:r>
              <a:rPr lang="en-GB" dirty="0" smtClean="0"/>
              <a:t>skills.</a:t>
            </a:r>
          </a:p>
          <a:p>
            <a:r>
              <a:rPr lang="en-GB" dirty="0" smtClean="0"/>
              <a:t>These </a:t>
            </a:r>
            <a:r>
              <a:rPr lang="en-GB" dirty="0"/>
              <a:t>skills will primarily prepare students for the workplace and higher education. </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6630" y="6048812"/>
            <a:ext cx="5056359" cy="809188"/>
          </a:xfrm>
          <a:prstGeom prst="rect">
            <a:avLst/>
          </a:prstGeom>
        </p:spPr>
      </p:pic>
    </p:spTree>
    <p:extLst>
      <p:ext uri="{BB962C8B-B14F-4D97-AF65-F5344CB8AC3E}">
        <p14:creationId xmlns:p14="http://schemas.microsoft.com/office/powerpoint/2010/main" val="3144224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GB" b="1" u="sng" dirty="0"/>
              <a:t>Employability skills</a:t>
            </a:r>
            <a:endParaRPr lang="en-GB" dirty="0"/>
          </a:p>
        </p:txBody>
      </p:sp>
      <p:sp>
        <p:nvSpPr>
          <p:cNvPr id="3" name="Content Placeholder 2"/>
          <p:cNvSpPr>
            <a:spLocks noGrp="1"/>
          </p:cNvSpPr>
          <p:nvPr>
            <p:ph idx="1"/>
          </p:nvPr>
        </p:nvSpPr>
        <p:spPr>
          <a:xfrm>
            <a:off x="457200" y="1146412"/>
            <a:ext cx="8441140" cy="5104263"/>
          </a:xfrm>
        </p:spPr>
        <p:txBody>
          <a:bodyPr>
            <a:normAutofit fontScale="92500" lnSpcReduction="20000"/>
          </a:bodyPr>
          <a:lstStyle/>
          <a:p>
            <a:pPr marL="0" indent="0">
              <a:buNone/>
            </a:pPr>
            <a:r>
              <a:rPr lang="en-GB" dirty="0" smtClean="0"/>
              <a:t>The course will help to develop the following employability skills:</a:t>
            </a:r>
          </a:p>
          <a:p>
            <a:pPr marL="0" indent="0">
              <a:buNone/>
            </a:pPr>
            <a:endParaRPr lang="en-GB" dirty="0" smtClean="0"/>
          </a:p>
          <a:p>
            <a:r>
              <a:rPr lang="en-GB" dirty="0" smtClean="0"/>
              <a:t>Communication</a:t>
            </a:r>
            <a:endParaRPr lang="en-GB" dirty="0"/>
          </a:p>
          <a:p>
            <a:r>
              <a:rPr lang="en-GB" dirty="0"/>
              <a:t>Teamwork </a:t>
            </a:r>
          </a:p>
          <a:p>
            <a:r>
              <a:rPr lang="en-GB" dirty="0"/>
              <a:t>Project work</a:t>
            </a:r>
          </a:p>
          <a:p>
            <a:r>
              <a:rPr lang="en-GB" dirty="0"/>
              <a:t>Research skills</a:t>
            </a:r>
          </a:p>
          <a:p>
            <a:r>
              <a:rPr lang="en-GB" dirty="0"/>
              <a:t>Reflective practice</a:t>
            </a:r>
          </a:p>
          <a:p>
            <a:r>
              <a:rPr lang="en-GB" dirty="0"/>
              <a:t>Enquiry and knowledge recall with confidence</a:t>
            </a:r>
          </a:p>
          <a:p>
            <a:r>
              <a:rPr lang="en-GB" dirty="0"/>
              <a:t>Written assessments</a:t>
            </a:r>
          </a:p>
          <a:p>
            <a:r>
              <a:rPr lang="en-GB" dirty="0"/>
              <a:t>Practical skills for the world of work</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8266" y="6048812"/>
            <a:ext cx="5056359" cy="809188"/>
          </a:xfrm>
          <a:prstGeom prst="rect">
            <a:avLst/>
          </a:prstGeom>
        </p:spPr>
      </p:pic>
    </p:spTree>
    <p:extLst>
      <p:ext uri="{BB962C8B-B14F-4D97-AF65-F5344CB8AC3E}">
        <p14:creationId xmlns:p14="http://schemas.microsoft.com/office/powerpoint/2010/main" val="1592178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29"/>
            <a:ext cx="8229600" cy="1143000"/>
          </a:xfrm>
        </p:spPr>
        <p:txBody>
          <a:bodyPr/>
          <a:lstStyle/>
          <a:p>
            <a:r>
              <a:rPr lang="en-GB" b="1" u="sng" dirty="0"/>
              <a:t>Universities</a:t>
            </a:r>
            <a:endParaRPr lang="en-GB" dirty="0"/>
          </a:p>
        </p:txBody>
      </p:sp>
      <p:sp>
        <p:nvSpPr>
          <p:cNvPr id="3" name="Content Placeholder 2"/>
          <p:cNvSpPr>
            <a:spLocks noGrp="1"/>
          </p:cNvSpPr>
          <p:nvPr>
            <p:ph idx="1"/>
          </p:nvPr>
        </p:nvSpPr>
        <p:spPr>
          <a:xfrm>
            <a:off x="341644" y="1141271"/>
            <a:ext cx="8556695" cy="4781857"/>
          </a:xfrm>
        </p:spPr>
        <p:txBody>
          <a:bodyPr>
            <a:normAutofit fontScale="77500" lnSpcReduction="20000"/>
          </a:bodyPr>
          <a:lstStyle/>
          <a:p>
            <a:pPr marL="0" indent="0">
              <a:buNone/>
            </a:pPr>
            <a:r>
              <a:rPr lang="en-GB" dirty="0"/>
              <a:t>Many Universities have had in put and recommend the new BTEC 2016 specification. For </a:t>
            </a:r>
            <a:r>
              <a:rPr lang="en-GB" dirty="0" smtClean="0"/>
              <a:t>example</a:t>
            </a:r>
            <a:r>
              <a:rPr lang="en-GB" dirty="0"/>
              <a:t>:</a:t>
            </a:r>
            <a:endParaRPr lang="en-GB" dirty="0" smtClean="0"/>
          </a:p>
          <a:p>
            <a:pPr marL="0" indent="0">
              <a:buNone/>
            </a:pPr>
            <a:endParaRPr lang="en-GB" dirty="0"/>
          </a:p>
          <a:p>
            <a:pPr marL="0" indent="0">
              <a:buNone/>
            </a:pPr>
            <a:r>
              <a:rPr lang="en-GB" b="1" dirty="0">
                <a:solidFill>
                  <a:srgbClr val="FF0000"/>
                </a:solidFill>
              </a:rPr>
              <a:t>University of Manchester</a:t>
            </a:r>
          </a:p>
          <a:p>
            <a:pPr marL="0" indent="0">
              <a:buNone/>
            </a:pPr>
            <a:r>
              <a:rPr lang="en-GB" b="1" dirty="0">
                <a:solidFill>
                  <a:srgbClr val="FF0000"/>
                </a:solidFill>
              </a:rPr>
              <a:t>University of Huddersfield</a:t>
            </a:r>
          </a:p>
          <a:p>
            <a:pPr marL="0" indent="0">
              <a:buNone/>
            </a:pPr>
            <a:r>
              <a:rPr lang="en-GB" b="1" dirty="0">
                <a:solidFill>
                  <a:srgbClr val="FF0000"/>
                </a:solidFill>
              </a:rPr>
              <a:t>University of </a:t>
            </a:r>
            <a:r>
              <a:rPr lang="en-GB" b="1" dirty="0" smtClean="0">
                <a:solidFill>
                  <a:srgbClr val="FF0000"/>
                </a:solidFill>
              </a:rPr>
              <a:t>Sheffield</a:t>
            </a:r>
            <a:endParaRPr lang="en-GB" b="1" dirty="0">
              <a:solidFill>
                <a:srgbClr val="FF0000"/>
              </a:solidFill>
            </a:endParaRPr>
          </a:p>
          <a:p>
            <a:pPr marL="0" indent="0">
              <a:buNone/>
            </a:pPr>
            <a:endParaRPr lang="en-GB" dirty="0"/>
          </a:p>
          <a:p>
            <a:pPr marL="0" indent="0">
              <a:buNone/>
            </a:pPr>
            <a:r>
              <a:rPr lang="en-GB" dirty="0"/>
              <a:t>By these Universities having </a:t>
            </a:r>
            <a:r>
              <a:rPr lang="en-GB" dirty="0" smtClean="0"/>
              <a:t>involvement </a:t>
            </a:r>
            <a:r>
              <a:rPr lang="en-GB" dirty="0"/>
              <a:t>in development of the study </a:t>
            </a:r>
            <a:r>
              <a:rPr lang="en-GB" dirty="0" smtClean="0"/>
              <a:t>programme, </a:t>
            </a:r>
            <a:r>
              <a:rPr lang="en-GB" dirty="0"/>
              <a:t>they are helping to prepare our students for their higher educational courses. </a:t>
            </a:r>
            <a:endParaRPr lang="en-GB" dirty="0" smtClean="0"/>
          </a:p>
          <a:p>
            <a:pPr marL="0" indent="0">
              <a:buNone/>
            </a:pPr>
            <a:r>
              <a:rPr lang="en-GB" dirty="0" smtClean="0"/>
              <a:t>The </a:t>
            </a:r>
            <a:r>
              <a:rPr lang="en-GB" dirty="0"/>
              <a:t>Universities input means the skills that are developed on this new course are transferable and relate to choosing a career within the </a:t>
            </a:r>
            <a:r>
              <a:rPr lang="en-GB" b="1" dirty="0"/>
              <a:t>Health or Social Care Sector.</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8266" y="6048812"/>
            <a:ext cx="5056359" cy="809188"/>
          </a:xfrm>
          <a:prstGeom prst="rect">
            <a:avLst/>
          </a:prstGeom>
        </p:spPr>
      </p:pic>
    </p:spTree>
    <p:extLst>
      <p:ext uri="{BB962C8B-B14F-4D97-AF65-F5344CB8AC3E}">
        <p14:creationId xmlns:p14="http://schemas.microsoft.com/office/powerpoint/2010/main" val="3970985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6862"/>
            <a:ext cx="8229600" cy="1143000"/>
          </a:xfrm>
        </p:spPr>
        <p:txBody>
          <a:bodyPr/>
          <a:lstStyle/>
          <a:p>
            <a:r>
              <a:rPr lang="en-GB" b="1" u="sng" dirty="0"/>
              <a:t>Programme of Study</a:t>
            </a:r>
            <a:endParaRPr lang="en-GB" dirty="0"/>
          </a:p>
        </p:txBody>
      </p:sp>
      <p:sp>
        <p:nvSpPr>
          <p:cNvPr id="3" name="Content Placeholder 2"/>
          <p:cNvSpPr>
            <a:spLocks noGrp="1"/>
          </p:cNvSpPr>
          <p:nvPr>
            <p:ph idx="1"/>
          </p:nvPr>
        </p:nvSpPr>
        <p:spPr/>
        <p:txBody>
          <a:bodyPr/>
          <a:lstStyle/>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810291805"/>
              </p:ext>
            </p:extLst>
          </p:nvPr>
        </p:nvGraphicFramePr>
        <p:xfrm>
          <a:off x="-3" y="582285"/>
          <a:ext cx="9144002" cy="5421628"/>
        </p:xfrm>
        <a:graphic>
          <a:graphicData uri="http://schemas.openxmlformats.org/drawingml/2006/table">
            <a:tbl>
              <a:tblPr firstRow="1" bandRow="1">
                <a:tableStyleId>{21E4AEA4-8DFA-4A89-87EB-49C32662AFE0}</a:tableStyleId>
              </a:tblPr>
              <a:tblGrid>
                <a:gridCol w="4572001"/>
                <a:gridCol w="4572001"/>
              </a:tblGrid>
              <a:tr h="552211">
                <a:tc>
                  <a:txBody>
                    <a:bodyPr/>
                    <a:lstStyle/>
                    <a:p>
                      <a:pPr algn="ctr"/>
                      <a:r>
                        <a:rPr lang="en-GB" u="sng" dirty="0" smtClean="0">
                          <a:solidFill>
                            <a:schemeClr val="tx1"/>
                          </a:solidFill>
                        </a:rPr>
                        <a:t>Extended certificate</a:t>
                      </a:r>
                      <a:endParaRPr lang="en-GB" u="sng" dirty="0">
                        <a:solidFill>
                          <a:schemeClr val="tx1"/>
                        </a:solidFill>
                      </a:endParaRPr>
                    </a:p>
                  </a:txBody>
                  <a:tcPr/>
                </a:tc>
                <a:tc>
                  <a:txBody>
                    <a:bodyPr/>
                    <a:lstStyle/>
                    <a:p>
                      <a:pPr algn="ctr"/>
                      <a:r>
                        <a:rPr lang="en-GB" u="sng" dirty="0" smtClean="0">
                          <a:solidFill>
                            <a:schemeClr val="tx1"/>
                          </a:solidFill>
                        </a:rPr>
                        <a:t>Diploma</a:t>
                      </a:r>
                      <a:endParaRPr lang="en-GB" u="sng" dirty="0">
                        <a:solidFill>
                          <a:schemeClr val="tx1"/>
                        </a:solidFill>
                      </a:endParaRPr>
                    </a:p>
                  </a:txBody>
                  <a:tcPr/>
                </a:tc>
              </a:tr>
              <a:tr h="1361613">
                <a:tc>
                  <a:txBody>
                    <a:bodyPr/>
                    <a:lstStyle/>
                    <a:p>
                      <a:r>
                        <a:rPr lang="en-GB" b="1" dirty="0" smtClean="0"/>
                        <a:t>Unit 1: </a:t>
                      </a:r>
                      <a:r>
                        <a:rPr lang="en-GB" dirty="0" smtClean="0"/>
                        <a:t>Human lifespan and Development</a:t>
                      </a:r>
                      <a:endParaRPr lang="en-GB" dirty="0"/>
                    </a:p>
                  </a:txBody>
                  <a:tcPr/>
                </a:tc>
                <a:tc>
                  <a:txBody>
                    <a:bodyPr/>
                    <a:lstStyle/>
                    <a:p>
                      <a:r>
                        <a:rPr lang="en-GB" b="1" dirty="0" smtClean="0"/>
                        <a:t>Unit</a:t>
                      </a:r>
                      <a:r>
                        <a:rPr lang="en-GB" b="1" baseline="0" dirty="0" smtClean="0"/>
                        <a:t> 4: </a:t>
                      </a:r>
                      <a:r>
                        <a:rPr lang="en-GB" baseline="0" dirty="0" smtClean="0"/>
                        <a:t>Enquiries into Current Research in Health and Social Care</a:t>
                      </a:r>
                      <a:endParaRPr lang="en-GB" dirty="0"/>
                    </a:p>
                  </a:txBody>
                  <a:tcPr/>
                </a:tc>
              </a:tr>
              <a:tr h="1361613">
                <a:tc>
                  <a:txBody>
                    <a:bodyPr/>
                    <a:lstStyle/>
                    <a:p>
                      <a:r>
                        <a:rPr lang="en-GB" b="1" dirty="0" smtClean="0"/>
                        <a:t>Unit 2: </a:t>
                      </a:r>
                      <a:r>
                        <a:rPr lang="en-GB" dirty="0" smtClean="0"/>
                        <a:t>Working in Health and Social Care</a:t>
                      </a:r>
                      <a:endParaRPr lang="en-GB" dirty="0"/>
                    </a:p>
                  </a:txBody>
                  <a:tcPr/>
                </a:tc>
                <a:tc>
                  <a:txBody>
                    <a:bodyPr/>
                    <a:lstStyle/>
                    <a:p>
                      <a:r>
                        <a:rPr lang="en-GB" b="1" dirty="0" smtClean="0"/>
                        <a:t>Unit </a:t>
                      </a:r>
                      <a:r>
                        <a:rPr lang="en-GB" b="1" baseline="0" dirty="0" smtClean="0"/>
                        <a:t>7: </a:t>
                      </a:r>
                      <a:r>
                        <a:rPr lang="en-GB" baseline="0" dirty="0" smtClean="0"/>
                        <a:t>Principles of Safe Practice in Health and Social Care</a:t>
                      </a:r>
                      <a:endParaRPr lang="en-GB" dirty="0"/>
                    </a:p>
                  </a:txBody>
                  <a:tcPr/>
                </a:tc>
              </a:tr>
              <a:tr h="957471">
                <a:tc>
                  <a:txBody>
                    <a:bodyPr/>
                    <a:lstStyle/>
                    <a:p>
                      <a:r>
                        <a:rPr lang="en-GB" b="1" dirty="0" smtClean="0"/>
                        <a:t>Unit 5: </a:t>
                      </a:r>
                      <a:r>
                        <a:rPr lang="en-GB" dirty="0" smtClean="0"/>
                        <a:t>Meeting Individual Care and Support Needs</a:t>
                      </a:r>
                      <a:endParaRPr lang="en-GB" dirty="0"/>
                    </a:p>
                  </a:txBody>
                  <a:tcPr/>
                </a:tc>
                <a:tc>
                  <a:txBody>
                    <a:bodyPr/>
                    <a:lstStyle/>
                    <a:p>
                      <a:r>
                        <a:rPr lang="en-GB" b="1" dirty="0" smtClean="0"/>
                        <a:t>Unit</a:t>
                      </a:r>
                      <a:r>
                        <a:rPr lang="en-GB" b="1" baseline="0" dirty="0" smtClean="0"/>
                        <a:t> 8: </a:t>
                      </a:r>
                      <a:r>
                        <a:rPr lang="en-GB" baseline="0" dirty="0" smtClean="0"/>
                        <a:t>Promoting Public Health</a:t>
                      </a:r>
                    </a:p>
                  </a:txBody>
                  <a:tcPr/>
                </a:tc>
              </a:tr>
              <a:tr h="957471">
                <a:tc>
                  <a:txBody>
                    <a:bodyPr/>
                    <a:lstStyle/>
                    <a:p>
                      <a:pPr algn="ctr"/>
                      <a:r>
                        <a:rPr lang="en-GB" sz="2400" b="1" u="sng" dirty="0" smtClean="0">
                          <a:solidFill>
                            <a:srgbClr val="FF0000"/>
                          </a:solidFill>
                        </a:rPr>
                        <a:t>Optional Unit 11</a:t>
                      </a:r>
                      <a:endParaRPr lang="en-GB" sz="2400" b="1" u="sng" dirty="0">
                        <a:solidFill>
                          <a:srgbClr val="FF0000"/>
                        </a:solidFill>
                      </a:endParaRPr>
                    </a:p>
                  </a:txBody>
                  <a:tcPr/>
                </a:tc>
                <a:tc>
                  <a:txBody>
                    <a:bodyPr/>
                    <a:lstStyle/>
                    <a:p>
                      <a:r>
                        <a:rPr lang="en-GB" b="1" dirty="0" smtClean="0"/>
                        <a:t>Unit 6:</a:t>
                      </a:r>
                      <a:r>
                        <a:rPr lang="en-GB" baseline="0" dirty="0" smtClean="0"/>
                        <a:t> </a:t>
                      </a:r>
                      <a:r>
                        <a:rPr lang="en-GB" dirty="0" smtClean="0"/>
                        <a:t>Work Experience in Health and Social Care </a:t>
                      </a:r>
                      <a:r>
                        <a:rPr lang="en-GB" sz="1800" b="1" kern="1200" dirty="0" smtClean="0">
                          <a:solidFill>
                            <a:srgbClr val="FF0000"/>
                          </a:solidFill>
                          <a:effectLst/>
                          <a:latin typeface="+mn-lt"/>
                          <a:ea typeface="+mn-ea"/>
                          <a:cs typeface="+mn-cs"/>
                        </a:rPr>
                        <a:t>– Due to </a:t>
                      </a:r>
                      <a:r>
                        <a:rPr lang="en-GB" sz="1800" b="1" kern="1200" dirty="0" err="1" smtClean="0">
                          <a:solidFill>
                            <a:srgbClr val="FF0000"/>
                          </a:solidFill>
                          <a:effectLst/>
                          <a:latin typeface="+mn-lt"/>
                          <a:ea typeface="+mn-ea"/>
                          <a:cs typeface="+mn-cs"/>
                        </a:rPr>
                        <a:t>Covid</a:t>
                      </a:r>
                      <a:r>
                        <a:rPr lang="en-GB" sz="1800" b="1" kern="1200" dirty="0" smtClean="0">
                          <a:solidFill>
                            <a:srgbClr val="FF0000"/>
                          </a:solidFill>
                          <a:effectLst/>
                          <a:latin typeface="+mn-lt"/>
                          <a:ea typeface="+mn-ea"/>
                          <a:cs typeface="+mn-cs"/>
                        </a:rPr>
                        <a:t> restrictions, this unit has the possibility of changing to another optional unit (Unit 10: Sociological Perspectives)</a:t>
                      </a:r>
                      <a:endParaRPr lang="en-GB" dirty="0">
                        <a:solidFill>
                          <a:srgbClr val="FF0000"/>
                        </a:solidFill>
                      </a:endParaRPr>
                    </a:p>
                  </a:txBody>
                  <a:tcPr/>
                </a:tc>
              </a:tr>
            </a:tbl>
          </a:graphicData>
        </a:graphic>
      </p:graphicFrame>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8266" y="6048812"/>
            <a:ext cx="5056359" cy="809188"/>
          </a:xfrm>
          <a:prstGeom prst="rect">
            <a:avLst/>
          </a:prstGeom>
        </p:spPr>
      </p:pic>
    </p:spTree>
    <p:extLst>
      <p:ext uri="{BB962C8B-B14F-4D97-AF65-F5344CB8AC3E}">
        <p14:creationId xmlns:p14="http://schemas.microsoft.com/office/powerpoint/2010/main" val="343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a:t>Unit 6: Work Experience in </a:t>
            </a:r>
            <a:r>
              <a:rPr lang="en-GB" sz="4000" b="1" u="sng" dirty="0"/>
              <a:t>Health</a:t>
            </a:r>
            <a:r>
              <a:rPr lang="en-GB" b="1" u="sng" dirty="0"/>
              <a:t> and Social Care</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GB" dirty="0"/>
              <a:t>Part of the qualification is to experience the real world of work. </a:t>
            </a:r>
            <a:endParaRPr lang="en-GB" dirty="0" smtClean="0"/>
          </a:p>
          <a:p>
            <a:pPr marL="0" indent="0">
              <a:buNone/>
            </a:pPr>
            <a:r>
              <a:rPr lang="en-GB" dirty="0" smtClean="0"/>
              <a:t>This </a:t>
            </a:r>
            <a:r>
              <a:rPr lang="en-GB" dirty="0"/>
              <a:t>is embedded in a </a:t>
            </a:r>
            <a:r>
              <a:rPr lang="en-GB" b="1" dirty="0">
                <a:solidFill>
                  <a:srgbClr val="FF0000"/>
                </a:solidFill>
              </a:rPr>
              <a:t>100 hour work placement </a:t>
            </a:r>
            <a:r>
              <a:rPr lang="en-GB" dirty="0"/>
              <a:t>in year 13. </a:t>
            </a:r>
            <a:endParaRPr lang="en-GB" dirty="0" smtClean="0"/>
          </a:p>
          <a:p>
            <a:pPr marL="0" indent="0">
              <a:buNone/>
            </a:pPr>
            <a:r>
              <a:rPr lang="en-GB" dirty="0" smtClean="0"/>
              <a:t>The </a:t>
            </a:r>
            <a:r>
              <a:rPr lang="en-GB" dirty="0"/>
              <a:t>unit helps prepare students for degree level courses, interviews, gain knowledge and provides experience of practice. </a:t>
            </a:r>
            <a:endParaRPr lang="en-GB" dirty="0" smtClean="0"/>
          </a:p>
          <a:p>
            <a:pPr marL="0" indent="0">
              <a:buNone/>
            </a:pPr>
            <a:r>
              <a:rPr lang="en-GB" dirty="0" smtClean="0"/>
              <a:t>Students </a:t>
            </a:r>
            <a:r>
              <a:rPr lang="en-GB" dirty="0"/>
              <a:t>enjoy this unit of work due to the fact that they can put their theory and knowledge into practice. </a:t>
            </a:r>
            <a:endParaRPr lang="en-GB" dirty="0" smtClean="0"/>
          </a:p>
          <a:p>
            <a:pPr marL="0" indent="0">
              <a:buNone/>
            </a:pPr>
            <a:endParaRPr lang="en-GB" dirty="0"/>
          </a:p>
          <a:p>
            <a:pPr marL="0" indent="0">
              <a:buNone/>
            </a:pPr>
            <a:r>
              <a:rPr lang="en-GB" dirty="0"/>
              <a:t>It also allows students to create a portfolio of work for interviews, further courses, apprenticeships or university studies. (It is </a:t>
            </a:r>
            <a:r>
              <a:rPr lang="en-GB" dirty="0" smtClean="0"/>
              <a:t>great </a:t>
            </a:r>
            <a:r>
              <a:rPr lang="en-GB" dirty="0"/>
              <a:t>for UCAS!)</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8266" y="6048812"/>
            <a:ext cx="5056359" cy="809188"/>
          </a:xfrm>
          <a:prstGeom prst="rect">
            <a:avLst/>
          </a:prstGeom>
        </p:spPr>
      </p:pic>
    </p:spTree>
    <p:extLst>
      <p:ext uri="{BB962C8B-B14F-4D97-AF65-F5344CB8AC3E}">
        <p14:creationId xmlns:p14="http://schemas.microsoft.com/office/powerpoint/2010/main" val="590458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a:t>Unit 6: Work Experience in Health and Social Care</a:t>
            </a:r>
            <a:endParaRPr lang="en-GB" dirty="0"/>
          </a:p>
        </p:txBody>
      </p:sp>
      <p:sp>
        <p:nvSpPr>
          <p:cNvPr id="3" name="Content Placeholder 2"/>
          <p:cNvSpPr>
            <a:spLocks noGrp="1"/>
          </p:cNvSpPr>
          <p:nvPr>
            <p:ph idx="1"/>
          </p:nvPr>
        </p:nvSpPr>
        <p:spPr/>
        <p:txBody>
          <a:bodyPr>
            <a:normAutofit fontScale="85000" lnSpcReduction="20000"/>
          </a:bodyPr>
          <a:lstStyle/>
          <a:p>
            <a:pPr marL="0" indent="0">
              <a:buNone/>
            </a:pPr>
            <a:r>
              <a:rPr lang="en-GB" dirty="0"/>
              <a:t>The is a varied choice of careers in the Health and Social Care Sector, therefore we aim to promote as may opportunities for a students as possible</a:t>
            </a:r>
            <a:r>
              <a:rPr lang="en-GB" dirty="0" smtClean="0"/>
              <a:t>.</a:t>
            </a:r>
          </a:p>
          <a:p>
            <a:pPr marL="0" indent="0">
              <a:buNone/>
            </a:pPr>
            <a:endParaRPr lang="en-GB" dirty="0"/>
          </a:p>
          <a:p>
            <a:r>
              <a:rPr lang="en-GB" dirty="0"/>
              <a:t>Care homes</a:t>
            </a:r>
          </a:p>
          <a:p>
            <a:r>
              <a:rPr lang="en-GB" dirty="0"/>
              <a:t>GP surgeries</a:t>
            </a:r>
          </a:p>
          <a:p>
            <a:r>
              <a:rPr lang="en-GB" dirty="0"/>
              <a:t>Day care centres</a:t>
            </a:r>
          </a:p>
          <a:p>
            <a:r>
              <a:rPr lang="en-GB" dirty="0"/>
              <a:t>SEN schools</a:t>
            </a:r>
          </a:p>
          <a:p>
            <a:r>
              <a:rPr lang="en-GB" dirty="0"/>
              <a:t>Children's centres</a:t>
            </a:r>
          </a:p>
          <a:p>
            <a:r>
              <a:rPr lang="en-GB" dirty="0"/>
              <a:t>NHS nursing homes</a:t>
            </a:r>
          </a:p>
          <a:p>
            <a:r>
              <a:rPr lang="en-GB" dirty="0"/>
              <a:t>And many more…</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8266" y="6048812"/>
            <a:ext cx="5056359" cy="809188"/>
          </a:xfrm>
          <a:prstGeom prst="rect">
            <a:avLst/>
          </a:prstGeom>
        </p:spPr>
      </p:pic>
    </p:spTree>
    <p:extLst>
      <p:ext uri="{BB962C8B-B14F-4D97-AF65-F5344CB8AC3E}">
        <p14:creationId xmlns:p14="http://schemas.microsoft.com/office/powerpoint/2010/main" val="3112521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025"/>
            <a:ext cx="8229600" cy="1143000"/>
          </a:xfrm>
        </p:spPr>
        <p:txBody>
          <a:bodyPr/>
          <a:lstStyle/>
          <a:p>
            <a:r>
              <a:rPr lang="en-GB" b="1" u="sng" dirty="0"/>
              <a:t>Exam Content</a:t>
            </a:r>
            <a:endParaRPr lang="en-GB" dirty="0"/>
          </a:p>
        </p:txBody>
      </p:sp>
      <p:sp>
        <p:nvSpPr>
          <p:cNvPr id="3" name="Content Placeholder 2"/>
          <p:cNvSpPr>
            <a:spLocks noGrp="1"/>
          </p:cNvSpPr>
          <p:nvPr>
            <p:ph idx="1"/>
          </p:nvPr>
        </p:nvSpPr>
        <p:spPr>
          <a:xfrm>
            <a:off x="177421" y="1113975"/>
            <a:ext cx="8966579" cy="5232234"/>
          </a:xfrm>
        </p:spPr>
        <p:txBody>
          <a:bodyPr>
            <a:normAutofit fontScale="62500" lnSpcReduction="20000"/>
          </a:bodyPr>
          <a:lstStyle/>
          <a:p>
            <a:pPr marL="0" indent="0">
              <a:buNone/>
            </a:pPr>
            <a:r>
              <a:rPr lang="en-GB" b="1" dirty="0"/>
              <a:t>Unit 1</a:t>
            </a:r>
            <a:r>
              <a:rPr lang="en-GB" dirty="0"/>
              <a:t>: Human Lifespan and Development is an exam paper that is 90 minutes long and is </a:t>
            </a:r>
            <a:r>
              <a:rPr lang="en-GB" dirty="0" smtClean="0"/>
              <a:t>out </a:t>
            </a:r>
            <a:r>
              <a:rPr lang="en-GB" dirty="0"/>
              <a:t>of 90 marks.</a:t>
            </a:r>
          </a:p>
          <a:p>
            <a:pPr marL="0" indent="0">
              <a:buNone/>
            </a:pPr>
            <a:endParaRPr lang="en-GB" dirty="0"/>
          </a:p>
          <a:p>
            <a:pPr marL="0" indent="0">
              <a:buNone/>
            </a:pPr>
            <a:r>
              <a:rPr lang="en-GB" b="1" dirty="0"/>
              <a:t>Unit 2</a:t>
            </a:r>
            <a:r>
              <a:rPr lang="en-GB" dirty="0"/>
              <a:t>: Working in Health and Social Care  is an exam paper that is 90 </a:t>
            </a:r>
            <a:r>
              <a:rPr lang="en-GB" dirty="0" smtClean="0"/>
              <a:t>minutes and is out of 80 marks.</a:t>
            </a:r>
            <a:endParaRPr lang="en-GB" dirty="0"/>
          </a:p>
          <a:p>
            <a:pPr marL="0" indent="0">
              <a:buNone/>
            </a:pPr>
            <a:endParaRPr lang="en-GB" dirty="0"/>
          </a:p>
          <a:p>
            <a:pPr marL="0" indent="0" algn="ctr">
              <a:buNone/>
            </a:pPr>
            <a:r>
              <a:rPr lang="en-GB" b="1" dirty="0">
                <a:solidFill>
                  <a:srgbClr val="FF0000"/>
                </a:solidFill>
              </a:rPr>
              <a:t>The papers can be sat in a January, May/June window</a:t>
            </a:r>
          </a:p>
          <a:p>
            <a:pPr marL="0" indent="0">
              <a:buNone/>
            </a:pPr>
            <a:endParaRPr lang="en-GB" dirty="0"/>
          </a:p>
          <a:p>
            <a:pPr marL="0" indent="0">
              <a:buNone/>
            </a:pPr>
            <a:r>
              <a:rPr lang="en-GB" b="1" dirty="0" smtClean="0"/>
              <a:t>Unit </a:t>
            </a:r>
            <a:r>
              <a:rPr lang="en-GB" b="1" dirty="0"/>
              <a:t>4</a:t>
            </a:r>
            <a:r>
              <a:rPr lang="en-GB" dirty="0"/>
              <a:t>: Enquiries into Current Research in Health and Social </a:t>
            </a:r>
            <a:r>
              <a:rPr lang="en-GB" dirty="0" smtClean="0"/>
              <a:t>Care</a:t>
            </a:r>
            <a:r>
              <a:rPr lang="en-GB" dirty="0"/>
              <a:t> </a:t>
            </a:r>
            <a:r>
              <a:rPr lang="en-GB" dirty="0" smtClean="0"/>
              <a:t>is a external controlled assessment that compromises of 2 parts.</a:t>
            </a:r>
          </a:p>
          <a:p>
            <a:pPr marL="0" indent="0">
              <a:buNone/>
            </a:pPr>
            <a:r>
              <a:rPr lang="en-GB" dirty="0" smtClean="0"/>
              <a:t>Part A is released before the assessment window opens and gives a research article that allows the students to carry out their secondary research. The students have 6 hours to complete their research.</a:t>
            </a:r>
          </a:p>
          <a:p>
            <a:pPr marL="0" indent="0">
              <a:buNone/>
            </a:pPr>
            <a:r>
              <a:rPr lang="en-GB" dirty="0" smtClean="0"/>
              <a:t>Part B is completed in a single session of 3 hours. Students use their research to answer the questions on the paper. Students are allowed to take their notes in with them.</a:t>
            </a:r>
          </a:p>
          <a:p>
            <a:pPr marL="0" indent="0">
              <a:buNone/>
            </a:pPr>
            <a:r>
              <a:rPr lang="en-GB" dirty="0" smtClean="0"/>
              <a:t>This is out of 65 marks</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8266" y="6048812"/>
            <a:ext cx="5056359" cy="809188"/>
          </a:xfrm>
          <a:prstGeom prst="rect">
            <a:avLst/>
          </a:prstGeom>
        </p:spPr>
      </p:pic>
    </p:spTree>
    <p:extLst>
      <p:ext uri="{BB962C8B-B14F-4D97-AF65-F5344CB8AC3E}">
        <p14:creationId xmlns:p14="http://schemas.microsoft.com/office/powerpoint/2010/main" val="844718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Teaching and Learning</a:t>
            </a: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dirty="0"/>
              <a:t>Our teaching is fun and </a:t>
            </a:r>
            <a:r>
              <a:rPr lang="en-GB" dirty="0" smtClean="0"/>
              <a:t>innovative. This </a:t>
            </a:r>
            <a:r>
              <a:rPr lang="en-GB" dirty="0"/>
              <a:t>allows us to deliver the content and application of knowledge in various ways. This keeps the course original and up to date using relevant resources, the local community and significant media coverage. </a:t>
            </a:r>
          </a:p>
          <a:p>
            <a:pPr marL="0" indent="0">
              <a:buNone/>
            </a:pPr>
            <a:endParaRPr lang="en-GB" dirty="0"/>
          </a:p>
          <a:p>
            <a:pPr marL="0" indent="0">
              <a:buNone/>
            </a:pPr>
            <a:r>
              <a:rPr lang="en-GB" b="1" u="sng" dirty="0"/>
              <a:t>Key Ideas:</a:t>
            </a:r>
          </a:p>
          <a:p>
            <a:r>
              <a:rPr lang="en-GB" dirty="0"/>
              <a:t>Creates independence</a:t>
            </a:r>
          </a:p>
          <a:p>
            <a:r>
              <a:rPr lang="en-GB" dirty="0"/>
              <a:t>Ownership of own work</a:t>
            </a:r>
          </a:p>
          <a:p>
            <a:r>
              <a:rPr lang="en-GB" dirty="0"/>
              <a:t>Clearly assessed and allows for improvement</a:t>
            </a:r>
          </a:p>
          <a:p>
            <a:r>
              <a:rPr lang="en-GB" dirty="0"/>
              <a:t>Motivation to succeed </a:t>
            </a:r>
          </a:p>
          <a:p>
            <a:r>
              <a:rPr lang="en-GB" dirty="0"/>
              <a:t>Portfolio of progression</a:t>
            </a:r>
          </a:p>
          <a:p>
            <a:r>
              <a:rPr lang="en-GB" dirty="0"/>
              <a:t>Stretches and challenges thinking</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8266" y="6048812"/>
            <a:ext cx="5056359" cy="809188"/>
          </a:xfrm>
          <a:prstGeom prst="rect">
            <a:avLst/>
          </a:prstGeom>
        </p:spPr>
      </p:pic>
    </p:spTree>
    <p:extLst>
      <p:ext uri="{BB962C8B-B14F-4D97-AF65-F5344CB8AC3E}">
        <p14:creationId xmlns:p14="http://schemas.microsoft.com/office/powerpoint/2010/main" val="1928705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3950</TotalTime>
  <Words>810</Words>
  <Application>Microsoft Office PowerPoint</Application>
  <PresentationFormat>On-screen Show (4:3)</PresentationFormat>
  <Paragraphs>106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Rounded MT Bold</vt:lpstr>
      <vt:lpstr>Calibri</vt:lpstr>
      <vt:lpstr>Wingdings</vt:lpstr>
      <vt:lpstr>Office Theme</vt:lpstr>
      <vt:lpstr>PowerPoint Presentation</vt:lpstr>
      <vt:lpstr>Health and Social Care</vt:lpstr>
      <vt:lpstr>Employability skills</vt:lpstr>
      <vt:lpstr>Universities</vt:lpstr>
      <vt:lpstr>Programme of Study</vt:lpstr>
      <vt:lpstr>Unit 6: Work Experience in Health and Social Care</vt:lpstr>
      <vt:lpstr>Unit 6: Work Experience in Health and Social Care</vt:lpstr>
      <vt:lpstr>Exam Content</vt:lpstr>
      <vt:lpstr>Teaching and Learning</vt:lpstr>
      <vt:lpstr>Vocational Aspects of the Course</vt:lpstr>
      <vt:lpstr>Where could this lead 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Reynolds</dc:creator>
  <cp:lastModifiedBy>K.Ward</cp:lastModifiedBy>
  <cp:revision>118</cp:revision>
  <dcterms:created xsi:type="dcterms:W3CDTF">2016-11-25T20:12:22Z</dcterms:created>
  <dcterms:modified xsi:type="dcterms:W3CDTF">2020-11-09T09:52:11Z</dcterms:modified>
</cp:coreProperties>
</file>