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360" r:id="rId2"/>
    <p:sldId id="361" r:id="rId3"/>
    <p:sldId id="362" r:id="rId4"/>
    <p:sldId id="363" r:id="rId5"/>
    <p:sldId id="364" r:id="rId6"/>
    <p:sldId id="365" r:id="rId7"/>
    <p:sldId id="366" r:id="rId8"/>
    <p:sldId id="367" r:id="rId9"/>
    <p:sldId id="368" r:id="rId10"/>
    <p:sldId id="369" r:id="rId11"/>
    <p:sldId id="370" r:id="rId12"/>
    <p:sldId id="371"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6" autoAdjust="0"/>
    <p:restoredTop sz="94388" autoAdjust="0"/>
  </p:normalViewPr>
  <p:slideViewPr>
    <p:cSldViewPr snapToGrid="0" snapToObjects="1">
      <p:cViewPr varScale="1">
        <p:scale>
          <a:sx n="68" d="100"/>
          <a:sy n="68" d="100"/>
        </p:scale>
        <p:origin x="148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E01041-92E8-4EC2-A91D-A4D922F14EE7}" type="datetimeFigureOut">
              <a:rPr lang="en-GB" smtClean="0"/>
              <a:pPr/>
              <a:t>03/12/2019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251589-2B78-402D-A85C-B5B9C20D6067}" type="slidenum">
              <a:rPr lang="en-GB" smtClean="0"/>
              <a:pPr/>
              <a:t>‹#›</a:t>
            </a:fld>
            <a:endParaRPr lang="en-GB"/>
          </a:p>
        </p:txBody>
      </p:sp>
    </p:spTree>
    <p:extLst>
      <p:ext uri="{BB962C8B-B14F-4D97-AF65-F5344CB8AC3E}">
        <p14:creationId xmlns:p14="http://schemas.microsoft.com/office/powerpoint/2010/main" val="44965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Get them to do this as a little activity. Give out print outs of this sheet in colour.</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114518E-D3BC-49B4-8E11-61AF8A5E8C4B}" type="slidenum">
              <a:rPr lang="en-GB" altLang="en-US" smtClean="0">
                <a:latin typeface="Arial Black" pitchFamily="34" charset="0"/>
              </a:rPr>
              <a:pPr>
                <a:spcBef>
                  <a:spcPct val="0"/>
                </a:spcBef>
              </a:pPr>
              <a:t>3</a:t>
            </a:fld>
            <a:endParaRPr lang="en-GB" altLang="en-US">
              <a:latin typeface="Arial Black" pitchFamily="34" charset="0"/>
            </a:endParaRPr>
          </a:p>
        </p:txBody>
      </p:sp>
    </p:spTree>
    <p:extLst>
      <p:ext uri="{BB962C8B-B14F-4D97-AF65-F5344CB8AC3E}">
        <p14:creationId xmlns:p14="http://schemas.microsoft.com/office/powerpoint/2010/main" val="945273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Just some of the info covered in the carbon unit. Go through slide and show either video. (If you show the bbc news one, link it to current affairs, being able to watch the news and understand it . Geography is at the forefront of the news and the media, If you watch the u tube one, you will need to explain what it shows about climate change and why the Paris conference in the news this week is necessary.  </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charset="0"/>
              </a:defRPr>
            </a:lvl1pPr>
            <a:lvl2pPr marL="742950" indent="-285750">
              <a:defRPr>
                <a:solidFill>
                  <a:schemeClr val="tx1"/>
                </a:solidFill>
                <a:latin typeface="Arial Black" pitchFamily="34" charset="0"/>
                <a:cs typeface="Arial" charset="0"/>
              </a:defRPr>
            </a:lvl2pPr>
            <a:lvl3pPr marL="1143000" indent="-228600">
              <a:defRPr>
                <a:solidFill>
                  <a:schemeClr val="tx1"/>
                </a:solidFill>
                <a:latin typeface="Arial Black" pitchFamily="34" charset="0"/>
                <a:cs typeface="Arial" charset="0"/>
              </a:defRPr>
            </a:lvl3pPr>
            <a:lvl4pPr marL="1600200" indent="-228600">
              <a:defRPr>
                <a:solidFill>
                  <a:schemeClr val="tx1"/>
                </a:solidFill>
                <a:latin typeface="Arial Black" pitchFamily="34" charset="0"/>
                <a:cs typeface="Arial" charset="0"/>
              </a:defRPr>
            </a:lvl4pPr>
            <a:lvl5pPr marL="2057400" indent="-22860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fld id="{66F227C8-1CDE-48FB-A94E-9A0482E6B219}" type="slidenum">
              <a:rPr lang="en-GB" altLang="en-US" smtClean="0"/>
              <a:pPr/>
              <a:t>5</a:t>
            </a:fld>
            <a:endParaRPr lang="en-GB" altLang="en-US"/>
          </a:p>
        </p:txBody>
      </p:sp>
    </p:spTree>
    <p:extLst>
      <p:ext uri="{BB962C8B-B14F-4D97-AF65-F5344CB8AC3E}">
        <p14:creationId xmlns:p14="http://schemas.microsoft.com/office/powerpoint/2010/main" val="324017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Give out hand out and go through in a non comital fashion!</a:t>
            </a:r>
          </a:p>
          <a:p>
            <a:r>
              <a:rPr lang="en-GB" altLang="en-US"/>
              <a:t>Two papers-one human and one physical. Fieldwork integrated within the paper, asked about what they did and what they found out.</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charset="0"/>
              </a:defRPr>
            </a:lvl1pPr>
            <a:lvl2pPr marL="742950" indent="-285750">
              <a:defRPr>
                <a:solidFill>
                  <a:schemeClr val="tx1"/>
                </a:solidFill>
                <a:latin typeface="Arial Black" pitchFamily="34" charset="0"/>
                <a:cs typeface="Arial" charset="0"/>
              </a:defRPr>
            </a:lvl2pPr>
            <a:lvl3pPr marL="1143000" indent="-228600">
              <a:defRPr>
                <a:solidFill>
                  <a:schemeClr val="tx1"/>
                </a:solidFill>
                <a:latin typeface="Arial Black" pitchFamily="34" charset="0"/>
                <a:cs typeface="Arial" charset="0"/>
              </a:defRPr>
            </a:lvl3pPr>
            <a:lvl4pPr marL="1600200" indent="-228600">
              <a:defRPr>
                <a:solidFill>
                  <a:schemeClr val="tx1"/>
                </a:solidFill>
                <a:latin typeface="Arial Black" pitchFamily="34" charset="0"/>
                <a:cs typeface="Arial" charset="0"/>
              </a:defRPr>
            </a:lvl4pPr>
            <a:lvl5pPr marL="2057400" indent="-22860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fld id="{1BE43188-BA37-4253-9610-85A006510DDB}" type="slidenum">
              <a:rPr lang="en-GB" altLang="en-US" smtClean="0"/>
              <a:pPr/>
              <a:t>6</a:t>
            </a:fld>
            <a:endParaRPr lang="en-GB" altLang="en-US"/>
          </a:p>
        </p:txBody>
      </p:sp>
    </p:spTree>
    <p:extLst>
      <p:ext uri="{BB962C8B-B14F-4D97-AF65-F5344CB8AC3E}">
        <p14:creationId xmlns:p14="http://schemas.microsoft.com/office/powerpoint/2010/main" val="115990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 stuff legends are made of… the very best bit, memories will stay with you for years. Still remember my own fieldwork. Certainly character building we’ve been in the Cumbrian floods and been snowed in, in Somerset, gale force winds in Cumbria, so much so it blew one students trousers down to his ankles, students (male 6</a:t>
            </a:r>
            <a:r>
              <a:rPr lang="en-GB" altLang="en-US" baseline="30000"/>
              <a:t>th</a:t>
            </a:r>
            <a:r>
              <a:rPr lang="en-GB" altLang="en-US"/>
              <a:t> former) crying in Yorkshire and wearing yellow rubber gloves as his hands were so cold and students wearing bin bags in  a minibus on the way home from Blackpool as the rain even managed to soak through their waterproofs through while doing fieldwork in the sand dunes. </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charset="0"/>
              </a:defRPr>
            </a:lvl1pPr>
            <a:lvl2pPr marL="742950" indent="-285750">
              <a:defRPr>
                <a:solidFill>
                  <a:schemeClr val="tx1"/>
                </a:solidFill>
                <a:latin typeface="Arial Black" pitchFamily="34" charset="0"/>
                <a:cs typeface="Arial" charset="0"/>
              </a:defRPr>
            </a:lvl2pPr>
            <a:lvl3pPr marL="1143000" indent="-228600">
              <a:defRPr>
                <a:solidFill>
                  <a:schemeClr val="tx1"/>
                </a:solidFill>
                <a:latin typeface="Arial Black" pitchFamily="34" charset="0"/>
                <a:cs typeface="Arial" charset="0"/>
              </a:defRPr>
            </a:lvl3pPr>
            <a:lvl4pPr marL="1600200" indent="-228600">
              <a:defRPr>
                <a:solidFill>
                  <a:schemeClr val="tx1"/>
                </a:solidFill>
                <a:latin typeface="Arial Black" pitchFamily="34" charset="0"/>
                <a:cs typeface="Arial" charset="0"/>
              </a:defRPr>
            </a:lvl4pPr>
            <a:lvl5pPr marL="2057400" indent="-22860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fld id="{E54DFCFE-AB85-4A5F-8915-2A640F15DA9F}" type="slidenum">
              <a:rPr lang="en-GB" altLang="en-US" smtClean="0"/>
              <a:pPr/>
              <a:t>7</a:t>
            </a:fld>
            <a:endParaRPr lang="en-GB" altLang="en-US"/>
          </a:p>
        </p:txBody>
      </p:sp>
    </p:spTree>
    <p:extLst>
      <p:ext uri="{BB962C8B-B14F-4D97-AF65-F5344CB8AC3E}">
        <p14:creationId xmlns:p14="http://schemas.microsoft.com/office/powerpoint/2010/main" val="2671194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Go through reverse of hand out</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charset="0"/>
              </a:defRPr>
            </a:lvl1pPr>
            <a:lvl2pPr marL="742950" indent="-285750">
              <a:defRPr>
                <a:solidFill>
                  <a:schemeClr val="tx1"/>
                </a:solidFill>
                <a:latin typeface="Arial Black" pitchFamily="34" charset="0"/>
                <a:cs typeface="Arial" charset="0"/>
              </a:defRPr>
            </a:lvl2pPr>
            <a:lvl3pPr marL="1143000" indent="-228600">
              <a:defRPr>
                <a:solidFill>
                  <a:schemeClr val="tx1"/>
                </a:solidFill>
                <a:latin typeface="Arial Black" pitchFamily="34" charset="0"/>
                <a:cs typeface="Arial" charset="0"/>
              </a:defRPr>
            </a:lvl3pPr>
            <a:lvl4pPr marL="1600200" indent="-228600">
              <a:defRPr>
                <a:solidFill>
                  <a:schemeClr val="tx1"/>
                </a:solidFill>
                <a:latin typeface="Arial Black" pitchFamily="34" charset="0"/>
                <a:cs typeface="Arial" charset="0"/>
              </a:defRPr>
            </a:lvl4pPr>
            <a:lvl5pPr marL="2057400" indent="-22860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fld id="{DEDAA481-6F3D-4BE9-8978-089BEA929913}" type="slidenum">
              <a:rPr lang="en-GB" altLang="en-US" smtClean="0"/>
              <a:pPr/>
              <a:t>8</a:t>
            </a:fld>
            <a:endParaRPr lang="en-GB" altLang="en-US"/>
          </a:p>
        </p:txBody>
      </p:sp>
    </p:spTree>
    <p:extLst>
      <p:ext uri="{BB962C8B-B14F-4D97-AF65-F5344CB8AC3E}">
        <p14:creationId xmlns:p14="http://schemas.microsoft.com/office/powerpoint/2010/main" val="1965061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State that it will be predominantly taught by you (the kids will like this </a:t>
            </a:r>
            <a:r>
              <a:rPr lang="en-GB" altLang="en-US">
                <a:sym typeface="Wingdings" pitchFamily="2" charset="2"/>
              </a:rPr>
              <a:t>)</a:t>
            </a:r>
            <a:endParaRPr lang="en-GB" altLang="en-US"/>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charset="0"/>
              </a:defRPr>
            </a:lvl1pPr>
            <a:lvl2pPr marL="742950" indent="-285750">
              <a:defRPr>
                <a:solidFill>
                  <a:schemeClr val="tx1"/>
                </a:solidFill>
                <a:latin typeface="Arial Black" pitchFamily="34" charset="0"/>
                <a:cs typeface="Arial" charset="0"/>
              </a:defRPr>
            </a:lvl2pPr>
            <a:lvl3pPr marL="1143000" indent="-228600">
              <a:defRPr>
                <a:solidFill>
                  <a:schemeClr val="tx1"/>
                </a:solidFill>
                <a:latin typeface="Arial Black" pitchFamily="34" charset="0"/>
                <a:cs typeface="Arial" charset="0"/>
              </a:defRPr>
            </a:lvl3pPr>
            <a:lvl4pPr marL="1600200" indent="-228600">
              <a:defRPr>
                <a:solidFill>
                  <a:schemeClr val="tx1"/>
                </a:solidFill>
                <a:latin typeface="Arial Black" pitchFamily="34" charset="0"/>
                <a:cs typeface="Arial" charset="0"/>
              </a:defRPr>
            </a:lvl4pPr>
            <a:lvl5pPr marL="2057400" indent="-22860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fld id="{92E26641-C276-492A-8E79-5E40B6E3461F}" type="slidenum">
              <a:rPr lang="en-GB" altLang="en-US" smtClean="0"/>
              <a:pPr/>
              <a:t>9</a:t>
            </a:fld>
            <a:endParaRPr lang="en-GB" altLang="en-US"/>
          </a:p>
        </p:txBody>
      </p:sp>
    </p:spTree>
    <p:extLst>
      <p:ext uri="{BB962C8B-B14F-4D97-AF65-F5344CB8AC3E}">
        <p14:creationId xmlns:p14="http://schemas.microsoft.com/office/powerpoint/2010/main" val="1934583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charset="0"/>
              </a:defRPr>
            </a:lvl1pPr>
            <a:lvl2pPr marL="742950" indent="-285750">
              <a:defRPr>
                <a:solidFill>
                  <a:schemeClr val="tx1"/>
                </a:solidFill>
                <a:latin typeface="Arial Black" pitchFamily="34" charset="0"/>
                <a:cs typeface="Arial" charset="0"/>
              </a:defRPr>
            </a:lvl2pPr>
            <a:lvl3pPr marL="1143000" indent="-228600">
              <a:defRPr>
                <a:solidFill>
                  <a:schemeClr val="tx1"/>
                </a:solidFill>
                <a:latin typeface="Arial Black" pitchFamily="34" charset="0"/>
                <a:cs typeface="Arial" charset="0"/>
              </a:defRPr>
            </a:lvl3pPr>
            <a:lvl4pPr marL="1600200" indent="-228600">
              <a:defRPr>
                <a:solidFill>
                  <a:schemeClr val="tx1"/>
                </a:solidFill>
                <a:latin typeface="Arial Black" pitchFamily="34" charset="0"/>
                <a:cs typeface="Arial" charset="0"/>
              </a:defRPr>
            </a:lvl4pPr>
            <a:lvl5pPr marL="2057400" indent="-22860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fld id="{32FFE993-F653-4E1E-93B5-0668D3F7262C}" type="slidenum">
              <a:rPr lang="en-GB" altLang="en-US" smtClean="0"/>
              <a:pPr/>
              <a:t>10</a:t>
            </a:fld>
            <a:endParaRPr lang="en-GB" altLang="en-US"/>
          </a:p>
        </p:txBody>
      </p:sp>
    </p:spTree>
    <p:extLst>
      <p:ext uri="{BB962C8B-B14F-4D97-AF65-F5344CB8AC3E}">
        <p14:creationId xmlns:p14="http://schemas.microsoft.com/office/powerpoint/2010/main" val="345854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Stress that its more the point, Where can’t you go with Geography.’ Such a broad skills base that you can go as far as you want with it. Highly demanded by industry, as know well grounded with good knowledge of current affairs and broad skills and knowledge base. If you are good at Maths/ Science some extremely lucrative jobs working for multi national companies such as BP etc that you can work overseas with- Geophysics, Geoengineering- not affected by recession as renewables is a growth sector. We even have one ex student who is currently completing his degree in meteorology at Reading with a view to becoming a BBC weather man and he’ll do it! Watch this space!</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charset="0"/>
              </a:defRPr>
            </a:lvl1pPr>
            <a:lvl2pPr marL="742950" indent="-285750">
              <a:defRPr>
                <a:solidFill>
                  <a:schemeClr val="tx1"/>
                </a:solidFill>
                <a:latin typeface="Arial Black" pitchFamily="34" charset="0"/>
                <a:cs typeface="Arial" charset="0"/>
              </a:defRPr>
            </a:lvl2pPr>
            <a:lvl3pPr marL="1143000" indent="-228600">
              <a:defRPr>
                <a:solidFill>
                  <a:schemeClr val="tx1"/>
                </a:solidFill>
                <a:latin typeface="Arial Black" pitchFamily="34" charset="0"/>
                <a:cs typeface="Arial" charset="0"/>
              </a:defRPr>
            </a:lvl3pPr>
            <a:lvl4pPr marL="1600200" indent="-228600">
              <a:defRPr>
                <a:solidFill>
                  <a:schemeClr val="tx1"/>
                </a:solidFill>
                <a:latin typeface="Arial Black" pitchFamily="34" charset="0"/>
                <a:cs typeface="Arial" charset="0"/>
              </a:defRPr>
            </a:lvl4pPr>
            <a:lvl5pPr marL="2057400" indent="-22860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fld id="{B426AC04-7844-4E2E-9B61-8BE6E7A4D95D}" type="slidenum">
              <a:rPr lang="en-GB" altLang="en-US" smtClean="0"/>
              <a:pPr/>
              <a:t>11</a:t>
            </a:fld>
            <a:endParaRPr lang="en-GB" altLang="en-US"/>
          </a:p>
        </p:txBody>
      </p:sp>
    </p:spTree>
    <p:extLst>
      <p:ext uri="{BB962C8B-B14F-4D97-AF65-F5344CB8AC3E}">
        <p14:creationId xmlns:p14="http://schemas.microsoft.com/office/powerpoint/2010/main" val="520616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42996B5D-1B75-0347-9484-1EAE587DD8FD}" type="datetimeFigureOut">
              <a:rPr lang="en-US" smtClean="0"/>
              <a:pPr/>
              <a:t>12/3/2019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806A65-676E-DE45-B159-AC07E0AEA396}"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42996B5D-1B75-0347-9484-1EAE587DD8FD}" type="datetimeFigureOut">
              <a:rPr lang="en-US" smtClean="0"/>
              <a:pPr/>
              <a:t>12/3/2019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806A65-676E-DE45-B159-AC07E0AEA39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42996B5D-1B75-0347-9484-1EAE587DD8FD}" type="datetimeFigureOut">
              <a:rPr lang="en-US" smtClean="0"/>
              <a:pPr/>
              <a:t>12/3/2019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806A65-676E-DE45-B159-AC07E0AEA396}"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42996B5D-1B75-0347-9484-1EAE587DD8FD}" type="datetimeFigureOut">
              <a:rPr lang="en-US" smtClean="0"/>
              <a:pPr/>
              <a:t>12/3/2019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806A65-676E-DE45-B159-AC07E0AEA39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2996B5D-1B75-0347-9484-1EAE587DD8FD}" type="datetimeFigureOut">
              <a:rPr lang="en-US" smtClean="0"/>
              <a:pPr/>
              <a:t>12/3/2019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806A65-676E-DE45-B159-AC07E0AEA39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42996B5D-1B75-0347-9484-1EAE587DD8FD}" type="datetimeFigureOut">
              <a:rPr lang="en-US" smtClean="0"/>
              <a:pPr/>
              <a:t>12/3/2019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806A65-676E-DE45-B159-AC07E0AEA39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42996B5D-1B75-0347-9484-1EAE587DD8FD}" type="datetimeFigureOut">
              <a:rPr lang="en-US" smtClean="0"/>
              <a:pPr/>
              <a:t>12/3/2019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806A65-676E-DE45-B159-AC07E0AEA39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42996B5D-1B75-0347-9484-1EAE587DD8FD}" type="datetimeFigureOut">
              <a:rPr lang="en-US" smtClean="0"/>
              <a:pPr/>
              <a:t>12/3/2019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806A65-676E-DE45-B159-AC07E0AEA39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96B5D-1B75-0347-9484-1EAE587DD8FD}" type="datetimeFigureOut">
              <a:rPr lang="en-US" smtClean="0"/>
              <a:pPr/>
              <a:t>12/3/2019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806A65-676E-DE45-B159-AC07E0AEA39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996B5D-1B75-0347-9484-1EAE587DD8FD}" type="datetimeFigureOut">
              <a:rPr lang="en-US" smtClean="0"/>
              <a:pPr/>
              <a:t>12/3/2019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806A65-676E-DE45-B159-AC07E0AEA39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996B5D-1B75-0347-9484-1EAE587DD8FD}" type="datetimeFigureOut">
              <a:rPr lang="en-US" smtClean="0"/>
              <a:pPr/>
              <a:t>12/3/2019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806A65-676E-DE45-B159-AC07E0AEA39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100000">
              <a:schemeClr val="bg1"/>
            </a:gs>
          </a:gsLst>
          <a:path path="rect">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96B5D-1B75-0347-9484-1EAE587DD8FD}" type="datetimeFigureOut">
              <a:rPr lang="en-US" smtClean="0"/>
              <a:pPr/>
              <a:t>12/3/2019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06A65-676E-DE45-B159-AC07E0AEA39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8.jp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www.google.co.uk/url?sa=i&amp;rct=j&amp;q=&amp;esrc=s&amp;source=images&amp;cd=&amp;cad=rja&amp;uact=8&amp;ved=0ahUKEwiM5Pi7ztDQAhVHlxQKHU75C6QQjRwIBw&amp;url=http://www.geograph.org.uk/photo/2241510&amp;psig=AFQjCNHfjxjJlkUBQ7IH2AxqKbtgqjjB8Q&amp;ust=1480599862291523" TargetMode="External"/><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www.google.co.uk/url?sa=i&amp;rct=j&amp;q=&amp;esrc=s&amp;source=images&amp;cd=&amp;cad=rja&amp;uact=8&amp;ved=0ahUKEwiFqevsztDQAhXEzRQKHQOgDKEQjRwIBw&amp;url=http://www.bbc.co.uk/news/uk-england-birmingham-34336809&amp;bvm=bv.139782543,d.ZGg&amp;psig=AFQjCNHL16TpHn-MG9m7lqZogpZoqYU9kA&amp;ust=1480599944005943"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3505200"/>
            <a:ext cx="6400800" cy="2971800"/>
          </a:xfrm>
        </p:spPr>
        <p:txBody>
          <a:bodyPr/>
          <a:lstStyle/>
          <a:p>
            <a:pPr eaLnBrk="1" hangingPunct="1"/>
            <a:r>
              <a:rPr lang="en-GB" altLang="en-US" sz="6600">
                <a:latin typeface="Jokerman" pitchFamily="82" charset="0"/>
              </a:rPr>
              <a:t>6</a:t>
            </a:r>
            <a:r>
              <a:rPr lang="en-GB" altLang="en-US" sz="6600" baseline="30000">
                <a:latin typeface="Jokerman" pitchFamily="82" charset="0"/>
              </a:rPr>
              <a:t>th</a:t>
            </a:r>
            <a:r>
              <a:rPr lang="en-GB" altLang="en-US" sz="6600">
                <a:latin typeface="Jokerman" pitchFamily="82" charset="0"/>
              </a:rPr>
              <a:t> Form Geography</a:t>
            </a:r>
            <a:endParaRPr lang="en-US" altLang="en-US" sz="6600">
              <a:latin typeface="Jokerman" pitchFamily="82" charset="0"/>
            </a:endParaRPr>
          </a:p>
        </p:txBody>
      </p:sp>
      <p:pic>
        <p:nvPicPr>
          <p:cNvPr id="2051" name="Picture 6" descr="mainSpace"/>
          <p:cNvPicPr>
            <a:picLocks noChangeAspect="1" noChangeArrowheads="1"/>
          </p:cNvPicPr>
          <p:nvPr/>
        </p:nvPicPr>
        <p:blipFill rotWithShape="1">
          <a:blip r:embed="rId2">
            <a:extLst>
              <a:ext uri="{28A0092B-C50C-407E-A947-70E740481C1C}">
                <a14:useLocalDpi xmlns:a14="http://schemas.microsoft.com/office/drawing/2010/main" val="0"/>
              </a:ext>
            </a:extLst>
          </a:blip>
          <a:srcRect b="11781"/>
          <a:stretch/>
        </p:blipFill>
        <p:spPr bwMode="auto">
          <a:xfrm>
            <a:off x="0" y="8116"/>
            <a:ext cx="9144000" cy="605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7"/>
          <p:cNvSpPr txBox="1">
            <a:spLocks noChangeArrowheads="1"/>
          </p:cNvSpPr>
          <p:nvPr/>
        </p:nvSpPr>
        <p:spPr bwMode="auto">
          <a:xfrm>
            <a:off x="152400" y="1676400"/>
            <a:ext cx="4800600"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en-GB" altLang="en-US" sz="4400" b="1" dirty="0">
                <a:solidFill>
                  <a:schemeClr val="bg1"/>
                </a:solidFill>
              </a:rPr>
              <a:t>GEOGRAPHERS </a:t>
            </a:r>
          </a:p>
          <a:p>
            <a:pPr eaLnBrk="1" hangingPunct="1">
              <a:spcBef>
                <a:spcPct val="50000"/>
              </a:spcBef>
              <a:buFontTx/>
              <a:buNone/>
            </a:pPr>
            <a:r>
              <a:rPr lang="en-GB" altLang="en-US" sz="4400" b="1" dirty="0">
                <a:solidFill>
                  <a:schemeClr val="bg1"/>
                </a:solidFill>
              </a:rPr>
              <a:t>MAKE </a:t>
            </a:r>
          </a:p>
          <a:p>
            <a:pPr eaLnBrk="1" hangingPunct="1">
              <a:spcBef>
                <a:spcPct val="50000"/>
              </a:spcBef>
              <a:buFontTx/>
              <a:buNone/>
            </a:pPr>
            <a:r>
              <a:rPr lang="en-GB" altLang="en-US" sz="4400" b="1" dirty="0">
                <a:solidFill>
                  <a:schemeClr val="bg1"/>
                </a:solidFill>
              </a:rPr>
              <a:t>A WORLD </a:t>
            </a:r>
          </a:p>
          <a:p>
            <a:pPr eaLnBrk="1" hangingPunct="1">
              <a:spcBef>
                <a:spcPct val="50000"/>
              </a:spcBef>
              <a:buFontTx/>
              <a:buNone/>
            </a:pPr>
            <a:r>
              <a:rPr lang="en-GB" altLang="en-US" sz="4400" b="1" dirty="0">
                <a:solidFill>
                  <a:schemeClr val="bg1"/>
                </a:solidFill>
              </a:rPr>
              <a:t>OF DIFFERENCE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266" y="6048812"/>
            <a:ext cx="5056359" cy="809188"/>
          </a:xfrm>
          <a:prstGeom prst="rect">
            <a:avLst/>
          </a:prstGeom>
        </p:spPr>
      </p:pic>
    </p:spTree>
    <p:extLst>
      <p:ext uri="{BB962C8B-B14F-4D97-AF65-F5344CB8AC3E}">
        <p14:creationId xmlns:p14="http://schemas.microsoft.com/office/powerpoint/2010/main" val="2086563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457200" y="-107506"/>
            <a:ext cx="8229600" cy="1143000"/>
          </a:xfrm>
          <a:solidFill>
            <a:schemeClr val="tx2">
              <a:alpha val="0"/>
            </a:schemeClr>
          </a:solidFill>
        </p:spPr>
        <p:txBody>
          <a:bodyPr/>
          <a:lstStyle/>
          <a:p>
            <a:pPr eaLnBrk="1" hangingPunct="1"/>
            <a:r>
              <a:rPr lang="en-GB" altLang="en-US" b="1" u="sng" dirty="0">
                <a:latin typeface="Century Gothic" pitchFamily="34" charset="0"/>
              </a:rPr>
              <a:t>Who is this course for?</a:t>
            </a:r>
            <a:endParaRPr lang="en-US" altLang="en-US" b="1" u="sng" dirty="0">
              <a:latin typeface="Century Gothic" pitchFamily="34" charset="0"/>
            </a:endParaRPr>
          </a:p>
        </p:txBody>
      </p:sp>
      <p:pic>
        <p:nvPicPr>
          <p:cNvPr id="13315" name="Picture 5" descr="frustrat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99219"/>
            <a:ext cx="38862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6"/>
          <p:cNvSpPr txBox="1">
            <a:spLocks noChangeArrowheads="1"/>
          </p:cNvSpPr>
          <p:nvPr/>
        </p:nvSpPr>
        <p:spPr bwMode="auto">
          <a:xfrm>
            <a:off x="228600" y="1141856"/>
            <a:ext cx="4510088" cy="4539704"/>
          </a:xfrm>
          <a:prstGeom prst="rect">
            <a:avLst/>
          </a:prstGeom>
          <a:solidFill>
            <a:schemeClr val="lt1">
              <a:alpha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1700" dirty="0">
                <a:solidFill>
                  <a:srgbClr val="0070C0"/>
                </a:solidFill>
                <a:latin typeface="Arial Black" pitchFamily="34" charset="0"/>
              </a:rPr>
              <a:t> Anyone who wants to be inspired</a:t>
            </a:r>
          </a:p>
          <a:p>
            <a:pPr eaLnBrk="1" hangingPunct="1">
              <a:spcBef>
                <a:spcPct val="0"/>
              </a:spcBef>
            </a:pPr>
            <a:r>
              <a:rPr lang="en-US" altLang="en-US" sz="1700" dirty="0">
                <a:solidFill>
                  <a:schemeClr val="accent2">
                    <a:lumMod val="75000"/>
                  </a:schemeClr>
                </a:solidFill>
                <a:latin typeface="Arial Black" pitchFamily="34" charset="0"/>
              </a:rPr>
              <a:t> Like to know about the world we live in</a:t>
            </a:r>
          </a:p>
          <a:p>
            <a:pPr eaLnBrk="1" hangingPunct="1">
              <a:spcBef>
                <a:spcPct val="0"/>
              </a:spcBef>
            </a:pPr>
            <a:r>
              <a:rPr lang="en-US" altLang="en-US" sz="1700" dirty="0">
                <a:solidFill>
                  <a:srgbClr val="0070C0"/>
                </a:solidFill>
                <a:latin typeface="Arial Black" pitchFamily="34" charset="0"/>
              </a:rPr>
              <a:t> Enjoy travel and finding out about places</a:t>
            </a:r>
          </a:p>
          <a:p>
            <a:pPr eaLnBrk="1" hangingPunct="1">
              <a:spcBef>
                <a:spcPct val="0"/>
              </a:spcBef>
            </a:pPr>
            <a:r>
              <a:rPr lang="en-US" altLang="en-US" sz="1700" dirty="0">
                <a:solidFill>
                  <a:schemeClr val="accent2">
                    <a:lumMod val="75000"/>
                  </a:schemeClr>
                </a:solidFill>
                <a:latin typeface="Arial Black" pitchFamily="34" charset="0"/>
              </a:rPr>
              <a:t> Relish field work opportunities</a:t>
            </a:r>
          </a:p>
          <a:p>
            <a:pPr eaLnBrk="1" hangingPunct="1">
              <a:spcBef>
                <a:spcPct val="0"/>
              </a:spcBef>
            </a:pPr>
            <a:r>
              <a:rPr lang="en-US" altLang="en-US" sz="1700" dirty="0">
                <a:solidFill>
                  <a:srgbClr val="0070C0"/>
                </a:solidFill>
                <a:latin typeface="Arial Black" pitchFamily="34" charset="0"/>
              </a:rPr>
              <a:t> Follow current affairs</a:t>
            </a:r>
          </a:p>
          <a:p>
            <a:pPr eaLnBrk="1" hangingPunct="1">
              <a:spcBef>
                <a:spcPct val="0"/>
              </a:spcBef>
            </a:pPr>
            <a:r>
              <a:rPr lang="en-US" altLang="en-US" sz="1700" dirty="0">
                <a:solidFill>
                  <a:schemeClr val="accent2">
                    <a:lumMod val="75000"/>
                  </a:schemeClr>
                </a:solidFill>
                <a:latin typeface="Arial Black" pitchFamily="34" charset="0"/>
              </a:rPr>
              <a:t> Are not afraid to express their opinions</a:t>
            </a:r>
          </a:p>
          <a:p>
            <a:pPr eaLnBrk="1" hangingPunct="1">
              <a:spcBef>
                <a:spcPct val="0"/>
              </a:spcBef>
            </a:pPr>
            <a:r>
              <a:rPr lang="en-US" altLang="en-US" sz="1700" dirty="0">
                <a:solidFill>
                  <a:srgbClr val="0070C0"/>
                </a:solidFill>
                <a:latin typeface="Arial Black" pitchFamily="34" charset="0"/>
              </a:rPr>
              <a:t> Like studying a subject that is relevant to their own lives and experiences</a:t>
            </a:r>
          </a:p>
          <a:p>
            <a:pPr eaLnBrk="1" hangingPunct="1">
              <a:spcBef>
                <a:spcPct val="0"/>
              </a:spcBef>
            </a:pPr>
            <a:r>
              <a:rPr lang="en-US" altLang="en-US" sz="1700" dirty="0">
                <a:solidFill>
                  <a:schemeClr val="accent2">
                    <a:lumMod val="75000"/>
                  </a:schemeClr>
                </a:solidFill>
                <a:latin typeface="Arial Black" pitchFamily="34" charset="0"/>
              </a:rPr>
              <a:t> Enjoy using the latest</a:t>
            </a:r>
          </a:p>
          <a:p>
            <a:pPr eaLnBrk="1" hangingPunct="1">
              <a:spcBef>
                <a:spcPct val="0"/>
              </a:spcBef>
              <a:buFontTx/>
              <a:buNone/>
            </a:pPr>
            <a:r>
              <a:rPr lang="en-US" altLang="en-US" sz="1700" dirty="0">
                <a:solidFill>
                  <a:schemeClr val="accent2">
                    <a:lumMod val="75000"/>
                  </a:schemeClr>
                </a:solidFill>
                <a:latin typeface="Arial Black" pitchFamily="34" charset="0"/>
              </a:rPr>
              <a:t>Geographical technology</a:t>
            </a:r>
          </a:p>
          <a:p>
            <a:pPr eaLnBrk="1" hangingPunct="1">
              <a:spcBef>
                <a:spcPct val="0"/>
              </a:spcBef>
            </a:pPr>
            <a:r>
              <a:rPr lang="en-US" altLang="en-US" sz="1700" dirty="0">
                <a:solidFill>
                  <a:srgbClr val="0070C0"/>
                </a:solidFill>
                <a:latin typeface="Arial Black" pitchFamily="34" charset="0"/>
              </a:rPr>
              <a:t> Face up to a challenge</a:t>
            </a:r>
          </a:p>
          <a:p>
            <a:pPr eaLnBrk="1" hangingPunct="1">
              <a:spcBef>
                <a:spcPct val="0"/>
              </a:spcBef>
            </a:pPr>
            <a:r>
              <a:rPr lang="en-US" altLang="en-US" sz="1700" dirty="0">
                <a:solidFill>
                  <a:schemeClr val="accent2">
                    <a:lumMod val="75000"/>
                  </a:schemeClr>
                </a:solidFill>
                <a:latin typeface="Arial Black" pitchFamily="34" charset="0"/>
              </a:rPr>
              <a:t> Want to be highly employable in many of tomorrows jobs</a:t>
            </a:r>
            <a:endParaRPr lang="en-GB" altLang="en-US" sz="1700" dirty="0">
              <a:solidFill>
                <a:schemeClr val="accent2">
                  <a:lumMod val="75000"/>
                </a:schemeClr>
              </a:solidFill>
              <a:latin typeface="Arial Black" pitchFamily="34" charset="0"/>
            </a:endParaRPr>
          </a:p>
        </p:txBody>
      </p:sp>
      <p:pic>
        <p:nvPicPr>
          <p:cNvPr id="39943" name="Picture 7" descr="Incandescent Light Bulb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51303">
            <a:off x="5638800" y="1187894"/>
            <a:ext cx="118268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AutoShape 8"/>
          <p:cNvSpPr>
            <a:spLocks noChangeArrowheads="1"/>
          </p:cNvSpPr>
          <p:nvPr/>
        </p:nvSpPr>
        <p:spPr bwMode="auto">
          <a:xfrm>
            <a:off x="7315200" y="1522856"/>
            <a:ext cx="1524000" cy="685800"/>
          </a:xfrm>
          <a:prstGeom prst="wedgeRectCallout">
            <a:avLst>
              <a:gd name="adj1" fmla="val -56356"/>
              <a:gd name="adj2" fmla="val 206713"/>
            </a:avLst>
          </a:prstGeom>
          <a:solidFill>
            <a:srgbClr val="CCECFF"/>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a:latin typeface="Arial Black" pitchFamily="34" charset="0"/>
              </a:rPr>
              <a:t>Wow!</a:t>
            </a:r>
          </a:p>
        </p:txBody>
      </p:sp>
      <p:sp>
        <p:nvSpPr>
          <p:cNvPr id="13319" name="AutoShape 9"/>
          <p:cNvSpPr>
            <a:spLocks noChangeArrowheads="1"/>
          </p:cNvSpPr>
          <p:nvPr/>
        </p:nvSpPr>
        <p:spPr bwMode="auto">
          <a:xfrm>
            <a:off x="7620000" y="3046856"/>
            <a:ext cx="1524000" cy="685800"/>
          </a:xfrm>
          <a:prstGeom prst="wedgeRectCallout">
            <a:avLst>
              <a:gd name="adj1" fmla="val -66356"/>
              <a:gd name="adj2" fmla="val 6713"/>
            </a:avLst>
          </a:prstGeom>
          <a:solidFill>
            <a:srgbClr val="CCECFF"/>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a:latin typeface="Arial Black" pitchFamily="34" charset="0"/>
              </a:rPr>
              <a:t>Ooh!</a:t>
            </a:r>
          </a:p>
        </p:txBody>
      </p:sp>
      <p:sp>
        <p:nvSpPr>
          <p:cNvPr id="13320" name="AutoShape 10"/>
          <p:cNvSpPr>
            <a:spLocks noChangeArrowheads="1"/>
          </p:cNvSpPr>
          <p:nvPr/>
        </p:nvSpPr>
        <p:spPr bwMode="auto">
          <a:xfrm>
            <a:off x="7543800" y="3961256"/>
            <a:ext cx="1524000" cy="685800"/>
          </a:xfrm>
          <a:prstGeom prst="wedgeRectCallout">
            <a:avLst>
              <a:gd name="adj1" fmla="val -70940"/>
              <a:gd name="adj2" fmla="val -25463"/>
            </a:avLst>
          </a:prstGeom>
          <a:solidFill>
            <a:srgbClr val="CCECFF"/>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a:latin typeface="Arial Black" pitchFamily="34" charset="0"/>
              </a:rPr>
              <a:t>Ah!</a:t>
            </a:r>
          </a:p>
        </p:txBody>
      </p:sp>
      <p:sp>
        <p:nvSpPr>
          <p:cNvPr id="13321" name="AutoShape 11"/>
          <p:cNvSpPr>
            <a:spLocks noChangeArrowheads="1"/>
          </p:cNvSpPr>
          <p:nvPr/>
        </p:nvSpPr>
        <p:spPr bwMode="auto">
          <a:xfrm>
            <a:off x="4593459" y="2979340"/>
            <a:ext cx="1524000" cy="685800"/>
          </a:xfrm>
          <a:prstGeom prst="wedgeRectCallout">
            <a:avLst>
              <a:gd name="adj1" fmla="val 68527"/>
              <a:gd name="adj2" fmla="val 102764"/>
            </a:avLst>
          </a:prstGeom>
          <a:solidFill>
            <a:srgbClr val="CCECFF"/>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dirty="0" err="1">
                <a:latin typeface="Arial Black" pitchFamily="34" charset="0"/>
              </a:rPr>
              <a:t>Arrgh</a:t>
            </a:r>
            <a:r>
              <a:rPr lang="en-GB" altLang="en-US" sz="1800" dirty="0">
                <a:latin typeface="Arial Black" pitchFamily="34" charset="0"/>
              </a:rPr>
              <a:t>!</a:t>
            </a:r>
          </a:p>
        </p:txBody>
      </p:sp>
      <p:sp>
        <p:nvSpPr>
          <p:cNvPr id="13322" name="TextBox 1"/>
          <p:cNvSpPr txBox="1">
            <a:spLocks noChangeArrowheads="1"/>
          </p:cNvSpPr>
          <p:nvPr/>
        </p:nvSpPr>
        <p:spPr bwMode="auto">
          <a:xfrm>
            <a:off x="4861520" y="5565368"/>
            <a:ext cx="4206280" cy="353943"/>
          </a:xfrm>
          <a:prstGeom prst="rect">
            <a:avLst/>
          </a:prstGeom>
          <a:ln>
            <a:headEnd/>
            <a:tailEnd/>
          </a:ln>
        </p:spPr>
        <p:style>
          <a:lnRef idx="3">
            <a:schemeClr val="lt1"/>
          </a:lnRef>
          <a:fillRef idx="1">
            <a:schemeClr val="dk1"/>
          </a:fillRef>
          <a:effectRef idx="1">
            <a:schemeClr val="dk1"/>
          </a:effectRef>
          <a:fontRef idx="minor">
            <a:schemeClr val="lt1"/>
          </a:fontRef>
        </p:style>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1700" dirty="0">
                <a:solidFill>
                  <a:srgbClr val="FFFF00"/>
                </a:solidFill>
                <a:latin typeface="Arial Black" pitchFamily="34" charset="0"/>
              </a:rPr>
              <a:t>Minimum entry grade 5 or above</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8266" y="6048812"/>
            <a:ext cx="5056359" cy="809188"/>
          </a:xfrm>
          <a:prstGeom prst="rect">
            <a:avLst/>
          </a:prstGeom>
        </p:spPr>
      </p:pic>
    </p:spTree>
    <p:extLst>
      <p:ext uri="{BB962C8B-B14F-4D97-AF65-F5344CB8AC3E}">
        <p14:creationId xmlns:p14="http://schemas.microsoft.com/office/powerpoint/2010/main" val="2110306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diamond(in)">
                                      <p:cBhvr>
                                        <p:cTn id="7" dur="2000"/>
                                        <p:tgtEl>
                                          <p:spTgt spid="399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fade">
                                      <p:cBhvr>
                                        <p:cTn id="12" dur="2000"/>
                                        <p:tgtEl>
                                          <p:spTgt spid="39943"/>
                                        </p:tgtEl>
                                      </p:cBhvr>
                                    </p:animEffect>
                                    <p:anim calcmode="lin" valueType="num">
                                      <p:cBhvr>
                                        <p:cTn id="13" dur="2000" fill="hold"/>
                                        <p:tgtEl>
                                          <p:spTgt spid="39943"/>
                                        </p:tgtEl>
                                        <p:attrNameLst>
                                          <p:attrName>style.rotation</p:attrName>
                                        </p:attrNameLst>
                                      </p:cBhvr>
                                      <p:tavLst>
                                        <p:tav tm="0">
                                          <p:val>
                                            <p:fltVal val="720"/>
                                          </p:val>
                                        </p:tav>
                                        <p:tav tm="100000">
                                          <p:val>
                                            <p:fltVal val="0"/>
                                          </p:val>
                                        </p:tav>
                                      </p:tavLst>
                                    </p:anim>
                                    <p:anim calcmode="lin" valueType="num">
                                      <p:cBhvr>
                                        <p:cTn id="14" dur="2000" fill="hold"/>
                                        <p:tgtEl>
                                          <p:spTgt spid="39943"/>
                                        </p:tgtEl>
                                        <p:attrNameLst>
                                          <p:attrName>ppt_h</p:attrName>
                                        </p:attrNameLst>
                                      </p:cBhvr>
                                      <p:tavLst>
                                        <p:tav tm="0">
                                          <p:val>
                                            <p:fltVal val="0"/>
                                          </p:val>
                                        </p:tav>
                                        <p:tav tm="100000">
                                          <p:val>
                                            <p:strVal val="#ppt_h"/>
                                          </p:val>
                                        </p:tav>
                                      </p:tavLst>
                                    </p:anim>
                                    <p:anim calcmode="lin" valueType="num">
                                      <p:cBhvr>
                                        <p:cTn id="15" dur="2000" fill="hold"/>
                                        <p:tgtEl>
                                          <p:spTgt spid="3994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310488"/>
            <a:ext cx="7772400" cy="1462088"/>
          </a:xfrm>
        </p:spPr>
        <p:txBody>
          <a:bodyPr>
            <a:normAutofit/>
          </a:bodyPr>
          <a:lstStyle/>
          <a:p>
            <a:pPr eaLnBrk="1" hangingPunct="1"/>
            <a:r>
              <a:rPr lang="en-GB" altLang="en-US" sz="3600" b="1" u="sng" dirty="0">
                <a:solidFill>
                  <a:srgbClr val="0070C0"/>
                </a:solidFill>
                <a:latin typeface="Informal Roman" panose="030604020304060B0204" pitchFamily="66" charset="0"/>
              </a:rPr>
              <a:t>Where can I go with Geography?</a:t>
            </a:r>
            <a:endParaRPr lang="en-US" altLang="en-US" sz="3600" b="1" u="sng" dirty="0">
              <a:solidFill>
                <a:srgbClr val="0070C0"/>
              </a:solidFill>
              <a:latin typeface="Informal Roman" panose="030604020304060B0204" pitchFamily="66" charset="0"/>
            </a:endParaRPr>
          </a:p>
        </p:txBody>
      </p:sp>
      <p:sp>
        <p:nvSpPr>
          <p:cNvPr id="8195" name="Rectangle 3"/>
          <p:cNvSpPr>
            <a:spLocks noGrp="1" noChangeArrowheads="1"/>
          </p:cNvSpPr>
          <p:nvPr>
            <p:ph type="body" idx="1"/>
          </p:nvPr>
        </p:nvSpPr>
        <p:spPr>
          <a:xfrm>
            <a:off x="0" y="5327168"/>
            <a:ext cx="9144000" cy="762000"/>
          </a:xfrm>
          <a:solidFill>
            <a:schemeClr val="lt1">
              <a:alpha val="75000"/>
            </a:schemeClr>
          </a:solidFill>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gn="ctr" eaLnBrk="1" hangingPunct="1">
              <a:lnSpc>
                <a:spcPct val="80000"/>
              </a:lnSpc>
              <a:buFontTx/>
              <a:buNone/>
            </a:pPr>
            <a:r>
              <a:rPr lang="en-US" altLang="en-US" sz="1600" b="1" dirty="0">
                <a:solidFill>
                  <a:schemeClr val="accent6">
                    <a:lumMod val="75000"/>
                  </a:schemeClr>
                </a:solidFill>
              </a:rPr>
              <a:t> </a:t>
            </a:r>
          </a:p>
          <a:p>
            <a:pPr algn="ctr" eaLnBrk="1" hangingPunct="1">
              <a:lnSpc>
                <a:spcPct val="80000"/>
              </a:lnSpc>
              <a:buFontTx/>
              <a:buNone/>
            </a:pPr>
            <a:r>
              <a:rPr lang="en-US" altLang="en-US" sz="2400" b="1" dirty="0">
                <a:solidFill>
                  <a:schemeClr val="accent6">
                    <a:lumMod val="75000"/>
                  </a:schemeClr>
                </a:solidFill>
                <a:latin typeface="Century Gothic" pitchFamily="34" charset="0"/>
              </a:rPr>
              <a:t>Employers know that students who study Geography have a well rounded and broad knowledge base</a:t>
            </a:r>
          </a:p>
        </p:txBody>
      </p:sp>
      <p:sp>
        <p:nvSpPr>
          <p:cNvPr id="2" name="TextBox 1"/>
          <p:cNvSpPr txBox="1"/>
          <p:nvPr/>
        </p:nvSpPr>
        <p:spPr>
          <a:xfrm>
            <a:off x="64824" y="701720"/>
            <a:ext cx="8997288" cy="4585871"/>
          </a:xfrm>
          <a:prstGeom prst="rect">
            <a:avLst/>
          </a:prstGeom>
          <a:solidFill>
            <a:schemeClr val="lt1">
              <a:alpha val="6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ctr" eaLnBrk="1" hangingPunct="1">
              <a:lnSpc>
                <a:spcPct val="80000"/>
              </a:lnSpc>
              <a:buFont typeface="Arial" panose="020B0604020202020204" pitchFamily="34" charset="0"/>
              <a:buChar char="•"/>
              <a:defRPr/>
            </a:pPr>
            <a:r>
              <a:rPr lang="en-US" sz="1700" dirty="0"/>
              <a:t>Students with A Level Geography have access to a </a:t>
            </a:r>
            <a:r>
              <a:rPr lang="en-US" b="1" dirty="0">
                <a:solidFill>
                  <a:srgbClr val="00B050"/>
                </a:solidFill>
                <a:latin typeface="Century Gothic" pitchFamily="34" charset="0"/>
              </a:rPr>
              <a:t>wide range of possible career and higher education opportunities</a:t>
            </a:r>
            <a:r>
              <a:rPr lang="en-US" b="1" dirty="0">
                <a:solidFill>
                  <a:srgbClr val="00B050"/>
                </a:solidFill>
              </a:rPr>
              <a:t>.</a:t>
            </a:r>
            <a:r>
              <a:rPr lang="en-US" sz="1700" b="1" dirty="0">
                <a:solidFill>
                  <a:srgbClr val="00B050"/>
                </a:solidFill>
              </a:rPr>
              <a:t>  </a:t>
            </a:r>
            <a:r>
              <a:rPr lang="en-US" sz="1700" dirty="0"/>
              <a:t>You learn and use a variety of transferable skills throughout the course.  These include collecting, </a:t>
            </a:r>
            <a:r>
              <a:rPr lang="en-US" sz="1700" dirty="0" err="1"/>
              <a:t>analysing</a:t>
            </a:r>
            <a:r>
              <a:rPr lang="en-US" sz="1700" dirty="0"/>
              <a:t> and interpreting data. The use of the GIS and ICT has strong vocational links and makes you </a:t>
            </a:r>
            <a:r>
              <a:rPr lang="en-US" b="1" dirty="0">
                <a:solidFill>
                  <a:srgbClr val="00B050"/>
                </a:solidFill>
                <a:latin typeface="Century Gothic" pitchFamily="34" charset="0"/>
              </a:rPr>
              <a:t>highly employable</a:t>
            </a:r>
            <a:r>
              <a:rPr lang="en-US" b="1" dirty="0">
                <a:solidFill>
                  <a:srgbClr val="00B050"/>
                </a:solidFill>
              </a:rPr>
              <a:t>. </a:t>
            </a:r>
          </a:p>
          <a:p>
            <a:pPr marL="285750" indent="-285750" algn="ctr" eaLnBrk="1" hangingPunct="1">
              <a:lnSpc>
                <a:spcPct val="80000"/>
              </a:lnSpc>
              <a:buFont typeface="Arial" panose="020B0604020202020204" pitchFamily="34" charset="0"/>
              <a:buChar char="•"/>
              <a:defRPr/>
            </a:pPr>
            <a:endParaRPr lang="en-US" sz="1700" b="1" dirty="0">
              <a:solidFill>
                <a:srgbClr val="00B050"/>
              </a:solidFill>
            </a:endParaRPr>
          </a:p>
          <a:p>
            <a:pPr marL="285750" indent="-285750" algn="ctr" eaLnBrk="1" hangingPunct="1">
              <a:lnSpc>
                <a:spcPct val="80000"/>
              </a:lnSpc>
              <a:buFont typeface="Arial" panose="020B0604020202020204" pitchFamily="34" charset="0"/>
              <a:buChar char="•"/>
              <a:defRPr/>
            </a:pPr>
            <a:endParaRPr lang="en-US" sz="1700" b="1" dirty="0">
              <a:solidFill>
                <a:srgbClr val="00B050"/>
              </a:solidFill>
            </a:endParaRPr>
          </a:p>
          <a:p>
            <a:pPr marL="285750" indent="-285750" algn="ctr" eaLnBrk="1" hangingPunct="1">
              <a:lnSpc>
                <a:spcPct val="80000"/>
              </a:lnSpc>
              <a:buFont typeface="Arial" panose="020B0604020202020204" pitchFamily="34" charset="0"/>
              <a:buChar char="•"/>
              <a:defRPr/>
            </a:pPr>
            <a:r>
              <a:rPr lang="en-US" sz="1700" dirty="0"/>
              <a:t>These skills are in great demand and are </a:t>
            </a:r>
            <a:r>
              <a:rPr lang="en-US" b="1" dirty="0" err="1">
                <a:solidFill>
                  <a:srgbClr val="00B050"/>
                </a:solidFill>
                <a:latin typeface="Century Gothic" panose="020B0502020202020204" pitchFamily="34" charset="0"/>
              </a:rPr>
              <a:t>recognised</a:t>
            </a:r>
            <a:r>
              <a:rPr lang="en-US" b="1" dirty="0">
                <a:solidFill>
                  <a:srgbClr val="00B050"/>
                </a:solidFill>
                <a:latin typeface="Century Gothic" panose="020B0502020202020204" pitchFamily="34" charset="0"/>
              </a:rPr>
              <a:t> by employers</a:t>
            </a:r>
            <a:r>
              <a:rPr lang="en-US" sz="1700" dirty="0"/>
              <a:t>, universities and colleges as being of great value. </a:t>
            </a:r>
          </a:p>
          <a:p>
            <a:pPr marL="285750" indent="-285750" algn="ctr" eaLnBrk="1" hangingPunct="1">
              <a:lnSpc>
                <a:spcPct val="80000"/>
              </a:lnSpc>
              <a:buFont typeface="Arial" panose="020B0604020202020204" pitchFamily="34" charset="0"/>
              <a:buChar char="•"/>
              <a:defRPr/>
            </a:pPr>
            <a:endParaRPr lang="en-US" sz="1700" dirty="0"/>
          </a:p>
          <a:p>
            <a:pPr marL="285750" indent="-285750" algn="ctr" eaLnBrk="1" hangingPunct="1">
              <a:lnSpc>
                <a:spcPct val="80000"/>
              </a:lnSpc>
              <a:buFont typeface="Arial" panose="020B0604020202020204" pitchFamily="34" charset="0"/>
              <a:buChar char="•"/>
              <a:defRPr/>
            </a:pPr>
            <a:endParaRPr lang="en-US" sz="1700" dirty="0"/>
          </a:p>
          <a:p>
            <a:pPr marL="285750" indent="-285750" algn="ctr" eaLnBrk="1" hangingPunct="1">
              <a:lnSpc>
                <a:spcPct val="80000"/>
              </a:lnSpc>
              <a:buFont typeface="Arial" panose="020B0604020202020204" pitchFamily="34" charset="0"/>
              <a:buChar char="•"/>
              <a:defRPr/>
            </a:pPr>
            <a:r>
              <a:rPr lang="en-US" sz="1700" dirty="0"/>
              <a:t>Taken with sciences like mathematics, physics, chemistry and biology, </a:t>
            </a:r>
            <a:r>
              <a:rPr lang="en-US" b="1" dirty="0">
                <a:solidFill>
                  <a:srgbClr val="00B050"/>
                </a:solidFill>
                <a:latin typeface="Century Gothic" pitchFamily="34" charset="0"/>
              </a:rPr>
              <a:t>geography supports applications for almost any science-based university course</a:t>
            </a:r>
            <a:r>
              <a:rPr lang="en-US" dirty="0">
                <a:latin typeface="Century Gothic" pitchFamily="34" charset="0"/>
              </a:rPr>
              <a:t> </a:t>
            </a:r>
            <a:r>
              <a:rPr lang="en-US" sz="1700" dirty="0"/>
              <a:t>like engineering, environmental sciences, oceanography and geology; taken with humanities like English, French, history or economics, geography supports an equally wide range of university courses such as business, law, politics and media.  </a:t>
            </a:r>
          </a:p>
          <a:p>
            <a:pPr marL="285750" indent="-285750" algn="ctr" eaLnBrk="1" hangingPunct="1">
              <a:lnSpc>
                <a:spcPct val="80000"/>
              </a:lnSpc>
              <a:buFont typeface="Arial" panose="020B0604020202020204" pitchFamily="34" charset="0"/>
              <a:buChar char="•"/>
              <a:defRPr/>
            </a:pPr>
            <a:endParaRPr lang="en-US" sz="1700" dirty="0"/>
          </a:p>
          <a:p>
            <a:pPr marL="285750" indent="-285750" algn="ctr" eaLnBrk="1" hangingPunct="1">
              <a:lnSpc>
                <a:spcPct val="80000"/>
              </a:lnSpc>
              <a:buFont typeface="Arial" panose="020B0604020202020204" pitchFamily="34" charset="0"/>
              <a:buChar char="•"/>
              <a:defRPr/>
            </a:pPr>
            <a:endParaRPr lang="en-US" sz="1700" dirty="0"/>
          </a:p>
          <a:p>
            <a:pPr marL="285750" indent="-285750" algn="ctr" eaLnBrk="1" hangingPunct="1">
              <a:lnSpc>
                <a:spcPct val="80000"/>
              </a:lnSpc>
              <a:buFont typeface="Arial" panose="020B0604020202020204" pitchFamily="34" charset="0"/>
              <a:buChar char="•"/>
              <a:defRPr/>
            </a:pPr>
            <a:r>
              <a:rPr lang="en-US" sz="1700" dirty="0"/>
              <a:t>Because AS and A2 Geography develop the transferable skills and the </a:t>
            </a:r>
            <a:r>
              <a:rPr lang="en-US" b="1" dirty="0">
                <a:solidFill>
                  <a:srgbClr val="00B050"/>
                </a:solidFill>
                <a:latin typeface="Century Gothic" pitchFamily="34" charset="0"/>
              </a:rPr>
              <a:t>Key Skills that employers are looking for</a:t>
            </a:r>
            <a:r>
              <a:rPr lang="en-US" sz="1700" dirty="0"/>
              <a:t>, they can lead to a very wide range of employment opportunities. The qualification can also lead to further training in such areas as the law, accountancy and journalism</a:t>
            </a:r>
            <a:endParaRPr lang="en-GB" sz="17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266" y="6048812"/>
            <a:ext cx="5056359" cy="809188"/>
          </a:xfrm>
          <a:prstGeom prst="rect">
            <a:avLst/>
          </a:prstGeom>
        </p:spPr>
      </p:pic>
    </p:spTree>
    <p:extLst>
      <p:ext uri="{BB962C8B-B14F-4D97-AF65-F5344CB8AC3E}">
        <p14:creationId xmlns:p14="http://schemas.microsoft.com/office/powerpoint/2010/main" val="2315287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5">
                                            <p:bg/>
                                          </p:spTgt>
                                        </p:tgtEl>
                                        <p:attrNameLst>
                                          <p:attrName>style.visibility</p:attrName>
                                        </p:attrNameLst>
                                      </p:cBhvr>
                                      <p:to>
                                        <p:strVal val="visible"/>
                                      </p:to>
                                    </p:set>
                                    <p:anim calcmode="lin" valueType="num">
                                      <p:cBhvr>
                                        <p:cTn id="7" dur="1000" fill="hold"/>
                                        <p:tgtEl>
                                          <p:spTgt spid="8195">
                                            <p:bg/>
                                          </p:spTgt>
                                        </p:tgtEl>
                                        <p:attrNameLst>
                                          <p:attrName>ppt_w</p:attrName>
                                        </p:attrNameLst>
                                      </p:cBhvr>
                                      <p:tavLst>
                                        <p:tav tm="0">
                                          <p:val>
                                            <p:fltVal val="0"/>
                                          </p:val>
                                        </p:tav>
                                        <p:tav tm="100000">
                                          <p:val>
                                            <p:strVal val="#ppt_w"/>
                                          </p:val>
                                        </p:tav>
                                      </p:tavLst>
                                    </p:anim>
                                    <p:anim calcmode="lin" valueType="num">
                                      <p:cBhvr>
                                        <p:cTn id="8" dur="1000" fill="hold"/>
                                        <p:tgtEl>
                                          <p:spTgt spid="8195">
                                            <p:bg/>
                                          </p:spTgt>
                                        </p:tgtEl>
                                        <p:attrNameLst>
                                          <p:attrName>ppt_h</p:attrName>
                                        </p:attrNameLst>
                                      </p:cBhvr>
                                      <p:tavLst>
                                        <p:tav tm="0">
                                          <p:val>
                                            <p:fltVal val="0"/>
                                          </p:val>
                                        </p:tav>
                                        <p:tav tm="100000">
                                          <p:val>
                                            <p:strVal val="#ppt_h"/>
                                          </p:val>
                                        </p:tav>
                                      </p:tavLst>
                                    </p:anim>
                                    <p:anim calcmode="lin" valueType="num">
                                      <p:cBhvr>
                                        <p:cTn id="9" dur="1000" fill="hold"/>
                                        <p:tgtEl>
                                          <p:spTgt spid="8195">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5">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195">
                                            <p:txEl>
                                              <p:pRg st="0" end="0"/>
                                            </p:txEl>
                                          </p:spTgt>
                                        </p:tgtEl>
                                        <p:attrNameLst>
                                          <p:attrName>style.visibility</p:attrName>
                                        </p:attrNameLst>
                                      </p:cBhvr>
                                      <p:to>
                                        <p:strVal val="visible"/>
                                      </p:to>
                                    </p:set>
                                    <p:anim calcmode="lin" valueType="num">
                                      <p:cBhvr>
                                        <p:cTn id="15" dur="1000" fill="hold"/>
                                        <p:tgtEl>
                                          <p:spTgt spid="819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19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62000"/>
            <a:ext cx="9144000" cy="6096000"/>
          </a:xfrm>
          <a:prstGeom prst="rect">
            <a:avLst/>
          </a:prstGeom>
        </p:spPr>
      </p:pic>
      <p:sp>
        <p:nvSpPr>
          <p:cNvPr id="15362" name="Title 1"/>
          <p:cNvSpPr>
            <a:spLocks noGrp="1"/>
          </p:cNvSpPr>
          <p:nvPr>
            <p:ph type="title" idx="4294967295"/>
          </p:nvPr>
        </p:nvSpPr>
        <p:spPr>
          <a:xfrm>
            <a:off x="-17463" y="152400"/>
            <a:ext cx="9161463" cy="868363"/>
          </a:xfrm>
          <a:solidFill>
            <a:srgbClr val="FF0000"/>
          </a:solidFill>
          <a:ln>
            <a:solidFill>
              <a:schemeClr val="tx1"/>
            </a:solidFill>
            <a:miter lim="800000"/>
            <a:headEnd/>
            <a:tailEnd/>
          </a:ln>
        </p:spPr>
        <p:txBody>
          <a:bodyPr/>
          <a:lstStyle/>
          <a:p>
            <a:r>
              <a:rPr lang="en-GB" altLang="en-US">
                <a:solidFill>
                  <a:schemeClr val="bg1"/>
                </a:solidFill>
                <a:latin typeface="Century Gothic" pitchFamily="34" charset="0"/>
              </a:rPr>
              <a:t>Not convinced yet?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266" y="6048812"/>
            <a:ext cx="5056359" cy="809188"/>
          </a:xfrm>
          <a:prstGeom prst="rect">
            <a:avLst/>
          </a:prstGeom>
        </p:spPr>
      </p:pic>
    </p:spTree>
    <p:extLst>
      <p:ext uri="{BB962C8B-B14F-4D97-AF65-F5344CB8AC3E}">
        <p14:creationId xmlns:p14="http://schemas.microsoft.com/office/powerpoint/2010/main" val="1347708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imes"/>
          <p:cNvPicPr>
            <a:picLocks noChangeAspect="1" noChangeArrowheads="1"/>
          </p:cNvPicPr>
          <p:nvPr/>
        </p:nvPicPr>
        <p:blipFill rotWithShape="1">
          <a:blip r:embed="rId2">
            <a:extLst>
              <a:ext uri="{28A0092B-C50C-407E-A947-70E740481C1C}">
                <a14:useLocalDpi xmlns:a14="http://schemas.microsoft.com/office/drawing/2010/main" val="0"/>
              </a:ext>
            </a:extLst>
          </a:blip>
          <a:srcRect b="14165"/>
          <a:stretch/>
        </p:blipFill>
        <p:spPr bwMode="auto">
          <a:xfrm>
            <a:off x="4415501" y="5070379"/>
            <a:ext cx="4747549" cy="17876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bc"/>
          <p:cNvPicPr>
            <a:picLocks noChangeAspect="1" noChangeArrowheads="1"/>
          </p:cNvPicPr>
          <p:nvPr/>
        </p:nvPicPr>
        <p:blipFill rotWithShape="1">
          <a:blip r:embed="rId3">
            <a:extLst>
              <a:ext uri="{28A0092B-C50C-407E-A947-70E740481C1C}">
                <a14:useLocalDpi xmlns:a14="http://schemas.microsoft.com/office/drawing/2010/main" val="0"/>
              </a:ext>
            </a:extLst>
          </a:blip>
          <a:srcRect t="13879" b="13930"/>
          <a:stretch/>
        </p:blipFill>
        <p:spPr bwMode="auto">
          <a:xfrm>
            <a:off x="12724" y="3498993"/>
            <a:ext cx="4402777" cy="17878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6" descr="http://www.tuition.io/blog/wp-content/uploads/2013/04/The-Guardia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706438"/>
            <a:ext cx="8326438"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2" descr="http://www.sellmymobile.com/blog/wp-content/uploads/2010/08/the_mail_on_sunday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1905000"/>
            <a:ext cx="87439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8" descr="http://outrightbarbarous.files.wordpress.com/2013/05/telegraph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549650"/>
            <a:ext cx="47434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8" descr="http://hypatia-trust.org.uk/wp-content/uploads/2012/05/the_independen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5300663"/>
            <a:ext cx="44958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2"/>
          <p:cNvSpPr>
            <a:spLocks noGrp="1" noChangeArrowheads="1"/>
          </p:cNvSpPr>
          <p:nvPr>
            <p:ph type="title"/>
          </p:nvPr>
        </p:nvSpPr>
        <p:spPr>
          <a:xfrm>
            <a:off x="0" y="0"/>
            <a:ext cx="9163050" cy="706438"/>
          </a:xfrm>
          <a:solidFill>
            <a:srgbClr val="FF0000"/>
          </a:solidFill>
        </p:spPr>
        <p:txBody>
          <a:bodyPr>
            <a:normAutofit fontScale="90000"/>
          </a:bodyPr>
          <a:lstStyle/>
          <a:p>
            <a:pPr eaLnBrk="1" hangingPunct="1"/>
            <a:r>
              <a:rPr lang="en-GB" altLang="en-US">
                <a:solidFill>
                  <a:schemeClr val="bg1"/>
                </a:solidFill>
                <a:latin typeface="Century Gothic" pitchFamily="34" charset="0"/>
              </a:rPr>
              <a:t>Geography in the News</a:t>
            </a:r>
            <a:endParaRPr lang="en-US" altLang="en-US">
              <a:solidFill>
                <a:schemeClr val="bg1"/>
              </a:solidFill>
              <a:latin typeface="Century Gothic" pitchFamily="34" charset="0"/>
            </a:endParaRPr>
          </a:p>
        </p:txBody>
      </p:sp>
      <p:sp>
        <p:nvSpPr>
          <p:cNvPr id="13" name="TextBox 12"/>
          <p:cNvSpPr txBox="1"/>
          <p:nvPr/>
        </p:nvSpPr>
        <p:spPr>
          <a:xfrm>
            <a:off x="171450" y="2743200"/>
            <a:ext cx="8743950" cy="954088"/>
          </a:xfrm>
          <a:prstGeom prst="rect">
            <a:avLst/>
          </a:prstGeom>
          <a:solidFill>
            <a:srgbClr val="DDDDDD"/>
          </a:solidFill>
          <a:ln>
            <a:solidFill>
              <a:schemeClr val="tx1"/>
            </a:solidFill>
          </a:ln>
          <a:effectLst>
            <a:outerShdw blurRad="50800" dist="38100" dir="2700000" algn="tl" rotWithShape="0">
              <a:prstClr val="black">
                <a:alpha val="40000"/>
              </a:prstClr>
            </a:outerShdw>
          </a:effectLst>
        </p:spPr>
        <p:txBody>
          <a:bodyPr>
            <a:spAutoFit/>
          </a:bodyPr>
          <a:lstStyle/>
          <a:p>
            <a:pPr algn="ctr" eaLnBrk="1" hangingPunct="1">
              <a:defRPr/>
            </a:pPr>
            <a:r>
              <a:rPr lang="en-GB" sz="2800" b="1" dirty="0">
                <a:latin typeface="Century Gothic" pitchFamily="34" charset="0"/>
              </a:rPr>
              <a:t>How many of these news stories are to do with </a:t>
            </a:r>
            <a:r>
              <a:rPr lang="en-GB" sz="2800" b="1" dirty="0">
                <a:solidFill>
                  <a:srgbClr val="FF0000"/>
                </a:solidFill>
                <a:latin typeface="Century Gothic" pitchFamily="34" charset="0"/>
              </a:rPr>
              <a:t>Geography?</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8266" y="6048812"/>
            <a:ext cx="5056359" cy="80918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95125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47" t="13013" r="34468" b="10868"/>
          <a:stretch/>
        </p:blipFill>
        <p:spPr>
          <a:xfrm>
            <a:off x="5843529" y="12569"/>
            <a:ext cx="3286797" cy="2896358"/>
          </a:xfrm>
          <a:prstGeom prst="rect">
            <a:avLst/>
          </a:prstGeom>
        </p:spPr>
        <p:style>
          <a:lnRef idx="2">
            <a:schemeClr val="dk1"/>
          </a:lnRef>
          <a:fillRef idx="1">
            <a:schemeClr val="lt1"/>
          </a:fillRef>
          <a:effectRef idx="0">
            <a:schemeClr val="dk1"/>
          </a:effectRef>
          <a:fontRef idx="minor">
            <a:schemeClr val="dk1"/>
          </a:fontRef>
        </p:style>
      </p:pic>
      <p:sp>
        <p:nvSpPr>
          <p:cNvPr id="2" name="TextBox 1"/>
          <p:cNvSpPr txBox="1"/>
          <p:nvPr/>
        </p:nvSpPr>
        <p:spPr>
          <a:xfrm>
            <a:off x="2613025" y="6270625"/>
            <a:ext cx="3254375" cy="5222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GB" sz="1400" b="1" dirty="0">
                <a:latin typeface="Century Gothic" pitchFamily="34" charset="0"/>
              </a:rPr>
              <a:t>How many of these news stories are to do with </a:t>
            </a:r>
            <a:r>
              <a:rPr lang="en-GB" sz="1400" b="1" dirty="0">
                <a:solidFill>
                  <a:srgbClr val="FF0000"/>
                </a:solidFill>
                <a:latin typeface="Century Gothic" pitchFamily="34" charset="0"/>
              </a:rPr>
              <a:t>Geography?</a:t>
            </a:r>
          </a:p>
        </p:txBody>
      </p:sp>
      <p:pic>
        <p:nvPicPr>
          <p:cNvPr id="1028" name="Picture 4" descr="Image result for volcano eruption newspaper headlines"/>
          <p:cNvPicPr>
            <a:picLocks noChangeAspect="1" noChangeArrowheads="1"/>
          </p:cNvPicPr>
          <p:nvPr/>
        </p:nvPicPr>
        <p:blipFill rotWithShape="1">
          <a:blip r:embed="rId4">
            <a:extLst>
              <a:ext uri="{28A0092B-C50C-407E-A947-70E740481C1C}">
                <a14:useLocalDpi xmlns:a14="http://schemas.microsoft.com/office/drawing/2010/main" val="0"/>
              </a:ext>
            </a:extLst>
          </a:blip>
          <a:srcRect b="28731"/>
          <a:stretch/>
        </p:blipFill>
        <p:spPr bwMode="auto">
          <a:xfrm>
            <a:off x="2589154" y="3307947"/>
            <a:ext cx="3254375" cy="2962678"/>
          </a:xfrm>
          <a:prstGeom prst="rect">
            <a:avLst/>
          </a:prstGeom>
        </p:spPr>
        <p:style>
          <a:lnRef idx="2">
            <a:schemeClr val="dk1"/>
          </a:lnRef>
          <a:fillRef idx="1">
            <a:schemeClr val="lt1"/>
          </a:fillRef>
          <a:effectRef idx="0">
            <a:schemeClr val="dk1"/>
          </a:effectRef>
          <a:fontRef idx="minor">
            <a:schemeClr val="dk1"/>
          </a:fontRef>
        </p:style>
      </p:pic>
      <p:sp>
        <p:nvSpPr>
          <p:cNvPr id="5" name="AutoShape 10" descr="Wall Street Journal, U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8" name="Picture 14" descr="Image result for brexit newspaper front page"/>
          <p:cNvPicPr>
            <a:picLocks noChangeAspect="1" noChangeArrowheads="1"/>
          </p:cNvPicPr>
          <p:nvPr/>
        </p:nvPicPr>
        <p:blipFill rotWithShape="1">
          <a:blip r:embed="rId5">
            <a:extLst>
              <a:ext uri="{28A0092B-C50C-407E-A947-70E740481C1C}">
                <a14:useLocalDpi xmlns:a14="http://schemas.microsoft.com/office/drawing/2010/main" val="0"/>
              </a:ext>
            </a:extLst>
          </a:blip>
          <a:srcRect b="22256"/>
          <a:stretch/>
        </p:blipFill>
        <p:spPr bwMode="auto">
          <a:xfrm>
            <a:off x="0" y="2525142"/>
            <a:ext cx="2589155" cy="2012912"/>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6"/>
          <a:stretch>
            <a:fillRect/>
          </a:stretch>
        </p:blipFill>
        <p:spPr>
          <a:xfrm>
            <a:off x="5847053" y="2820683"/>
            <a:ext cx="3296947" cy="2542887"/>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rotWithShape="1">
          <a:blip r:embed="rId7"/>
          <a:srcRect l="1306" t="10215" r="34888" b="29817"/>
          <a:stretch/>
        </p:blipFill>
        <p:spPr>
          <a:xfrm>
            <a:off x="5891272" y="4763068"/>
            <a:ext cx="3210156" cy="2094931"/>
          </a:xfrm>
          <a:prstGeom prst="rect">
            <a:avLst/>
          </a:prstGeom>
        </p:spPr>
        <p:style>
          <a:lnRef idx="2">
            <a:schemeClr val="dk1"/>
          </a:lnRef>
          <a:fillRef idx="1">
            <a:schemeClr val="lt1"/>
          </a:fillRef>
          <a:effectRef idx="0">
            <a:schemeClr val="dk1"/>
          </a:effectRef>
          <a:fontRef idx="minor">
            <a:schemeClr val="dk1"/>
          </a:fontRef>
        </p:style>
      </p:pic>
      <p:pic>
        <p:nvPicPr>
          <p:cNvPr id="4" name="Picture 3"/>
          <p:cNvPicPr>
            <a:picLocks noChangeAspect="1"/>
          </p:cNvPicPr>
          <p:nvPr/>
        </p:nvPicPr>
        <p:blipFill rotWithShape="1">
          <a:blip r:embed="rId8"/>
          <a:srcRect l="3265" t="26819" r="34748" b="11427"/>
          <a:stretch/>
        </p:blipFill>
        <p:spPr>
          <a:xfrm>
            <a:off x="0" y="37899"/>
            <a:ext cx="3273337" cy="2445766"/>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9"/>
          <a:stretch>
            <a:fillRect/>
          </a:stretch>
        </p:blipFill>
        <p:spPr>
          <a:xfrm>
            <a:off x="0" y="4235962"/>
            <a:ext cx="2583983" cy="3353371"/>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rotWithShape="1">
          <a:blip r:embed="rId10"/>
          <a:srcRect l="3555" t="14027" r="5604" b="15421"/>
          <a:stretch/>
        </p:blipFill>
        <p:spPr>
          <a:xfrm>
            <a:off x="2620905" y="160115"/>
            <a:ext cx="3194398" cy="3086114"/>
          </a:xfrm>
          <a:prstGeom prst="rect">
            <a:avLst/>
          </a:prstGeom>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a:blip r:embed="rId11"/>
          <a:stretch>
            <a:fillRect/>
          </a:stretch>
        </p:blipFill>
        <p:spPr>
          <a:xfrm>
            <a:off x="88326" y="723679"/>
            <a:ext cx="8911988" cy="561176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673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1000"/>
                                        <p:tgtEl>
                                          <p:spTgt spid="1038"/>
                                        </p:tgtEl>
                                      </p:cBhvr>
                                    </p:animEffect>
                                    <p:anim calcmode="lin" valueType="num">
                                      <p:cBhvr>
                                        <p:cTn id="8" dur="1000" fill="hold"/>
                                        <p:tgtEl>
                                          <p:spTgt spid="1038"/>
                                        </p:tgtEl>
                                        <p:attrNameLst>
                                          <p:attrName>ppt_x</p:attrName>
                                        </p:attrNameLst>
                                      </p:cBhvr>
                                      <p:tavLst>
                                        <p:tav tm="0">
                                          <p:val>
                                            <p:strVal val="#ppt_x"/>
                                          </p:val>
                                        </p:tav>
                                        <p:tav tm="100000">
                                          <p:val>
                                            <p:strVal val="#ppt_x"/>
                                          </p:val>
                                        </p:tav>
                                      </p:tavLst>
                                    </p:anim>
                                    <p:anim calcmode="lin" valueType="num">
                                      <p:cBhvr>
                                        <p:cTn id="9"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235431"/>
            <a:ext cx="7200000" cy="4797000"/>
          </a:xfrm>
          <a:prstGeom prst="rect">
            <a:avLst/>
          </a:prstGeom>
        </p:spPr>
      </p:pic>
      <p:sp>
        <p:nvSpPr>
          <p:cNvPr id="6146" name="Rectangle 2"/>
          <p:cNvSpPr>
            <a:spLocks noGrp="1" noChangeArrowheads="1"/>
          </p:cNvSpPr>
          <p:nvPr>
            <p:ph type="title"/>
          </p:nvPr>
        </p:nvSpPr>
        <p:spPr>
          <a:xfrm>
            <a:off x="152400" y="138113"/>
            <a:ext cx="8839200" cy="1462087"/>
          </a:xfrm>
          <a:solidFill>
            <a:srgbClr val="FF0000"/>
          </a:solidFill>
        </p:spPr>
        <p:txBody>
          <a:bodyPr/>
          <a:lstStyle/>
          <a:p>
            <a:pPr eaLnBrk="1" hangingPunct="1"/>
            <a:r>
              <a:rPr lang="en-GB" altLang="en-US" b="1" dirty="0">
                <a:solidFill>
                  <a:schemeClr val="bg1"/>
                </a:solidFill>
                <a:latin typeface="Century Gothic" pitchFamily="34" charset="0"/>
              </a:rPr>
              <a:t>SO</a:t>
            </a:r>
            <a:r>
              <a:rPr lang="en-GB" altLang="en-US" dirty="0">
                <a:solidFill>
                  <a:schemeClr val="bg1"/>
                </a:solidFill>
                <a:latin typeface="Century Gothic" pitchFamily="34" charset="0"/>
              </a:rPr>
              <a:t> </a:t>
            </a:r>
            <a:r>
              <a:rPr lang="en-GB" altLang="en-US" b="1" dirty="0">
                <a:solidFill>
                  <a:schemeClr val="bg1"/>
                </a:solidFill>
                <a:latin typeface="Century Gothic" pitchFamily="34" charset="0"/>
              </a:rPr>
              <a:t>WHAT’S IT ALL ABOUT?</a:t>
            </a:r>
            <a:br>
              <a:rPr lang="en-GB" altLang="en-US" b="1" dirty="0">
                <a:solidFill>
                  <a:schemeClr val="bg1"/>
                </a:solidFill>
                <a:latin typeface="Century Gothic" pitchFamily="34" charset="0"/>
              </a:rPr>
            </a:br>
            <a:r>
              <a:rPr lang="en-GB" altLang="en-US" sz="3200" b="1" dirty="0">
                <a:solidFill>
                  <a:schemeClr val="bg1"/>
                </a:solidFill>
                <a:latin typeface="Century Gothic" pitchFamily="34" charset="0"/>
              </a:rPr>
              <a:t>Mission statement</a:t>
            </a:r>
            <a:endParaRPr lang="en-US" altLang="en-US" sz="3200" b="1" dirty="0">
              <a:solidFill>
                <a:schemeClr val="bg1"/>
              </a:solidFill>
              <a:latin typeface="Century Gothic" pitchFamily="34" charset="0"/>
            </a:endParaRPr>
          </a:p>
        </p:txBody>
      </p:sp>
      <p:sp>
        <p:nvSpPr>
          <p:cNvPr id="6147" name="Rectangle 1"/>
          <p:cNvSpPr>
            <a:spLocks noChangeArrowheads="1"/>
          </p:cNvSpPr>
          <p:nvPr/>
        </p:nvSpPr>
        <p:spPr bwMode="auto">
          <a:xfrm>
            <a:off x="533400" y="598328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b="1">
              <a:solidFill>
                <a:schemeClr val="bg1"/>
              </a:solidFill>
              <a:latin typeface="Arial Black" pitchFamily="34" charset="0"/>
            </a:endParaRPr>
          </a:p>
        </p:txBody>
      </p:sp>
      <p:sp>
        <p:nvSpPr>
          <p:cNvPr id="4" name="TextBox 3"/>
          <p:cNvSpPr txBox="1">
            <a:spLocks noChangeArrowheads="1"/>
          </p:cNvSpPr>
          <p:nvPr/>
        </p:nvSpPr>
        <p:spPr bwMode="auto">
          <a:xfrm>
            <a:off x="5943600" y="1676400"/>
            <a:ext cx="3048000" cy="433965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en-US" altLang="en-US" sz="400" dirty="0">
              <a:solidFill>
                <a:schemeClr val="bg1"/>
              </a:solidFill>
              <a:effectLst>
                <a:outerShdw blurRad="38100" dist="38100" dir="2700000" algn="tl">
                  <a:srgbClr val="000000">
                    <a:alpha val="43137"/>
                  </a:srgbClr>
                </a:outerShdw>
              </a:effectLst>
              <a:latin typeface="Arial Black" pitchFamily="34" charset="0"/>
            </a:endParaRPr>
          </a:p>
          <a:p>
            <a:pPr algn="ctr" eaLnBrk="1" hangingPunct="1">
              <a:spcBef>
                <a:spcPct val="0"/>
              </a:spcBef>
              <a:buFontTx/>
              <a:buNone/>
            </a:pPr>
            <a:r>
              <a:rPr lang="en-US" altLang="en-US" sz="1800" b="1" dirty="0">
                <a:effectLst>
                  <a:outerShdw blurRad="38100" dist="38100" dir="2700000" algn="tl">
                    <a:srgbClr val="000000">
                      <a:alpha val="43137"/>
                    </a:srgbClr>
                  </a:outerShdw>
                </a:effectLst>
                <a:latin typeface="+mn-lt"/>
              </a:rPr>
              <a:t>GEOGRAPHY…</a:t>
            </a:r>
          </a:p>
          <a:p>
            <a:pPr algn="ctr" eaLnBrk="1" hangingPunct="1">
              <a:spcBef>
                <a:spcPct val="0"/>
              </a:spcBef>
              <a:buFontTx/>
              <a:buNone/>
            </a:pPr>
            <a:r>
              <a:rPr lang="en-US" altLang="en-US" sz="1800" b="1" dirty="0">
                <a:effectLst>
                  <a:outerShdw blurRad="38100" dist="38100" dir="2700000" algn="tl">
                    <a:srgbClr val="000000">
                      <a:alpha val="43137"/>
                    </a:srgbClr>
                  </a:outerShdw>
                </a:effectLst>
                <a:latin typeface="+mn-lt"/>
              </a:rPr>
              <a:t> </a:t>
            </a:r>
          </a:p>
          <a:p>
            <a:pPr algn="ctr" eaLnBrk="1" hangingPunct="1">
              <a:spcBef>
                <a:spcPct val="0"/>
              </a:spcBef>
              <a:buFontTx/>
              <a:buNone/>
            </a:pPr>
            <a:r>
              <a:rPr lang="en-US" altLang="en-US" sz="1800" b="1" dirty="0">
                <a:effectLst>
                  <a:outerShdw blurRad="38100" dist="38100" dir="2700000" algn="tl">
                    <a:srgbClr val="000000">
                      <a:alpha val="43137"/>
                    </a:srgbClr>
                  </a:outerShdw>
                </a:effectLst>
                <a:latin typeface="+mn-lt"/>
              </a:rPr>
              <a:t>IS AT</a:t>
            </a:r>
          </a:p>
          <a:p>
            <a:pPr algn="ctr" eaLnBrk="1" hangingPunct="1">
              <a:spcBef>
                <a:spcPct val="0"/>
              </a:spcBef>
              <a:buFontTx/>
              <a:buNone/>
            </a:pPr>
            <a:r>
              <a:rPr lang="en-US" altLang="en-US" sz="1800" b="1" dirty="0">
                <a:effectLst>
                  <a:outerShdw blurRad="38100" dist="38100" dir="2700000" algn="tl">
                    <a:srgbClr val="000000">
                      <a:alpha val="43137"/>
                    </a:srgbClr>
                  </a:outerShdw>
                </a:effectLst>
                <a:latin typeface="+mn-lt"/>
              </a:rPr>
              <a:t>THE FOREFRONT</a:t>
            </a:r>
          </a:p>
          <a:p>
            <a:pPr algn="ctr" eaLnBrk="1" hangingPunct="1">
              <a:spcBef>
                <a:spcPct val="0"/>
              </a:spcBef>
              <a:buFontTx/>
              <a:buNone/>
            </a:pPr>
            <a:r>
              <a:rPr lang="en-US" altLang="en-US" sz="1800" b="1" dirty="0">
                <a:effectLst>
                  <a:outerShdw blurRad="38100" dist="38100" dir="2700000" algn="tl">
                    <a:srgbClr val="000000">
                      <a:alpha val="43137"/>
                    </a:srgbClr>
                  </a:outerShdw>
                </a:effectLst>
                <a:latin typeface="+mn-lt"/>
              </a:rPr>
              <a:t>OF</a:t>
            </a:r>
          </a:p>
          <a:p>
            <a:pPr algn="ctr" eaLnBrk="1" hangingPunct="1">
              <a:spcBef>
                <a:spcPct val="0"/>
              </a:spcBef>
              <a:buFontTx/>
              <a:buNone/>
            </a:pPr>
            <a:r>
              <a:rPr lang="en-US" altLang="en-US" sz="1800" b="1" dirty="0">
                <a:effectLst>
                  <a:outerShdw blurRad="38100" dist="38100" dir="2700000" algn="tl">
                    <a:srgbClr val="000000">
                      <a:alpha val="43137"/>
                    </a:srgbClr>
                  </a:outerShdw>
                </a:effectLst>
                <a:latin typeface="+mn-lt"/>
              </a:rPr>
              <a:t>POLITICS AND MEDIA</a:t>
            </a:r>
          </a:p>
          <a:p>
            <a:pPr algn="ctr" eaLnBrk="1" hangingPunct="1">
              <a:spcBef>
                <a:spcPct val="0"/>
              </a:spcBef>
              <a:buFontTx/>
              <a:buNone/>
            </a:pPr>
            <a:endParaRPr lang="en-US" altLang="en-US" sz="1800" dirty="0">
              <a:effectLst>
                <a:outerShdw blurRad="38100" dist="38100" dir="2700000" algn="tl">
                  <a:srgbClr val="000000">
                    <a:alpha val="43137"/>
                  </a:srgbClr>
                </a:outerShdw>
              </a:effectLst>
              <a:latin typeface="+mn-lt"/>
            </a:endParaRPr>
          </a:p>
          <a:p>
            <a:pPr algn="ctr" eaLnBrk="1" hangingPunct="1">
              <a:spcBef>
                <a:spcPct val="0"/>
              </a:spcBef>
              <a:buFontTx/>
              <a:buNone/>
            </a:pPr>
            <a:r>
              <a:rPr lang="en-US" altLang="en-US" sz="1800" dirty="0">
                <a:latin typeface="+mn-lt"/>
              </a:rPr>
              <a:t>The World is a BIG</a:t>
            </a:r>
          </a:p>
          <a:p>
            <a:pPr algn="ctr" eaLnBrk="1" hangingPunct="1">
              <a:spcBef>
                <a:spcPct val="0"/>
              </a:spcBef>
              <a:buFontTx/>
              <a:buNone/>
            </a:pPr>
            <a:r>
              <a:rPr lang="en-US" altLang="en-US" sz="1800" dirty="0">
                <a:latin typeface="+mn-lt"/>
              </a:rPr>
              <a:t>place with countries </a:t>
            </a:r>
          </a:p>
          <a:p>
            <a:pPr algn="ctr" eaLnBrk="1" hangingPunct="1">
              <a:spcBef>
                <a:spcPct val="0"/>
              </a:spcBef>
              <a:buFontTx/>
              <a:buNone/>
            </a:pPr>
            <a:r>
              <a:rPr lang="en-US" altLang="en-US" sz="1800" dirty="0">
                <a:latin typeface="+mn-lt"/>
              </a:rPr>
              <a:t>more interlinked than </a:t>
            </a:r>
          </a:p>
          <a:p>
            <a:pPr algn="ctr" eaLnBrk="1" hangingPunct="1">
              <a:spcBef>
                <a:spcPct val="0"/>
              </a:spcBef>
              <a:buFontTx/>
              <a:buNone/>
            </a:pPr>
            <a:r>
              <a:rPr lang="en-US" altLang="en-US" sz="1800" dirty="0">
                <a:latin typeface="+mn-lt"/>
              </a:rPr>
              <a:t>ever before. </a:t>
            </a:r>
          </a:p>
          <a:p>
            <a:pPr algn="ctr" eaLnBrk="1" hangingPunct="1">
              <a:spcBef>
                <a:spcPct val="0"/>
              </a:spcBef>
              <a:buFontTx/>
              <a:buNone/>
            </a:pPr>
            <a:r>
              <a:rPr lang="en-US" altLang="en-US" sz="1800" dirty="0">
                <a:latin typeface="+mn-lt"/>
              </a:rPr>
              <a:t>We need</a:t>
            </a:r>
          </a:p>
          <a:p>
            <a:pPr algn="ctr" eaLnBrk="1" hangingPunct="1">
              <a:spcBef>
                <a:spcPct val="0"/>
              </a:spcBef>
              <a:buFontTx/>
              <a:buNone/>
            </a:pPr>
            <a:r>
              <a:rPr lang="en-US" altLang="en-US" sz="1800" dirty="0">
                <a:latin typeface="+mn-lt"/>
              </a:rPr>
              <a:t>to produce learners of </a:t>
            </a:r>
          </a:p>
          <a:p>
            <a:pPr algn="ctr" eaLnBrk="1" hangingPunct="1">
              <a:spcBef>
                <a:spcPct val="0"/>
              </a:spcBef>
              <a:buFontTx/>
              <a:buNone/>
            </a:pPr>
            <a:r>
              <a:rPr lang="en-US" altLang="en-US" sz="1800" dirty="0">
                <a:latin typeface="+mn-lt"/>
              </a:rPr>
              <a:t>today that understand </a:t>
            </a:r>
          </a:p>
          <a:p>
            <a:pPr algn="ctr" eaLnBrk="1" hangingPunct="1">
              <a:spcBef>
                <a:spcPct val="0"/>
              </a:spcBef>
              <a:buFontTx/>
              <a:buNone/>
            </a:pPr>
            <a:r>
              <a:rPr lang="en-US" altLang="en-US" sz="1800" dirty="0">
                <a:latin typeface="+mn-lt"/>
              </a:rPr>
              <a:t>the BIG picture!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266" y="6048812"/>
            <a:ext cx="5056359" cy="809188"/>
          </a:xfrm>
          <a:prstGeom prst="rect">
            <a:avLst/>
          </a:prstGeom>
        </p:spPr>
      </p:pic>
    </p:spTree>
    <p:extLst>
      <p:ext uri="{BB962C8B-B14F-4D97-AF65-F5344CB8AC3E}">
        <p14:creationId xmlns:p14="http://schemas.microsoft.com/office/powerpoint/2010/main" val="1510676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026161"/>
            <a:ext cx="2499187" cy="1730687"/>
          </a:xfrm>
          <a:prstGeom prst="rect">
            <a:avLst/>
          </a:prstGeom>
        </p:spPr>
      </p:pic>
      <p:pic>
        <p:nvPicPr>
          <p:cNvPr id="6" name="Picture 5"/>
          <p:cNvPicPr>
            <a:picLocks noChangeAspect="1"/>
          </p:cNvPicPr>
          <p:nvPr/>
        </p:nvPicPr>
        <p:blipFill rotWithShape="1">
          <a:blip r:embed="rId4"/>
          <a:srcRect l="12239" t="1567" r="14193"/>
          <a:stretch/>
        </p:blipFill>
        <p:spPr>
          <a:xfrm>
            <a:off x="76200" y="3602772"/>
            <a:ext cx="3248168" cy="257818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72280885"/>
              </p:ext>
            </p:extLst>
          </p:nvPr>
        </p:nvGraphicFramePr>
        <p:xfrm>
          <a:off x="2588525" y="1026161"/>
          <a:ext cx="6096000" cy="2082865"/>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298716">
                <a:tc>
                  <a:txBody>
                    <a:bodyPr/>
                    <a:lstStyle/>
                    <a:p>
                      <a:pPr algn="ctr"/>
                      <a:r>
                        <a:rPr lang="en-GB" sz="2400" b="1" dirty="0"/>
                        <a:t>Year 12</a:t>
                      </a:r>
                    </a:p>
                  </a:txBody>
                  <a:tcPr anchor="ctr">
                    <a:solidFill>
                      <a:schemeClr val="bg1">
                        <a:lumMod val="85000"/>
                      </a:schemeClr>
                    </a:solidFill>
                  </a:tcPr>
                </a:tc>
                <a:tc>
                  <a:txBody>
                    <a:bodyPr/>
                    <a:lstStyle/>
                    <a:p>
                      <a:pPr algn="ctr"/>
                      <a:r>
                        <a:rPr lang="en-GB" sz="2400" b="1" dirty="0"/>
                        <a:t>Year 13</a:t>
                      </a:r>
                    </a:p>
                  </a:txBody>
                  <a:tcPr anchor="ctr">
                    <a:solidFill>
                      <a:schemeClr val="bg1">
                        <a:lumMod val="85000"/>
                      </a:schemeClr>
                    </a:solidFill>
                  </a:tcPr>
                </a:tc>
                <a:extLst>
                  <a:ext uri="{0D108BD9-81ED-4DB2-BD59-A6C34878D82A}">
                    <a16:rowId xmlns:a16="http://schemas.microsoft.com/office/drawing/2014/main" val="10000"/>
                  </a:ext>
                </a:extLst>
              </a:tr>
              <a:tr h="776662">
                <a:tc>
                  <a:txBody>
                    <a:bodyPr/>
                    <a:lstStyle/>
                    <a:p>
                      <a:pPr marL="285750" indent="-285750">
                        <a:buFont typeface="Arial" panose="020B0604020202020204" pitchFamily="34" charset="0"/>
                        <a:buChar char="•"/>
                      </a:pPr>
                      <a:r>
                        <a:rPr lang="en-GB" b="1" dirty="0">
                          <a:solidFill>
                            <a:srgbClr val="00B050"/>
                          </a:solidFill>
                        </a:rPr>
                        <a:t>Hazards</a:t>
                      </a:r>
                    </a:p>
                    <a:p>
                      <a:pPr marL="285750" indent="-285750">
                        <a:buFont typeface="Arial" panose="020B0604020202020204" pitchFamily="34" charset="0"/>
                        <a:buChar char="•"/>
                      </a:pPr>
                      <a:r>
                        <a:rPr lang="en-GB" b="1" dirty="0">
                          <a:solidFill>
                            <a:srgbClr val="00B050"/>
                          </a:solidFill>
                        </a:rPr>
                        <a:t>Water and Carbon Cycles</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rgbClr val="FF0000"/>
                          </a:solidFill>
                        </a:rPr>
                        <a:t>Resource Security</a:t>
                      </a:r>
                    </a:p>
                    <a:p>
                      <a:pPr marL="285750" indent="-285750">
                        <a:buFont typeface="Arial" panose="020B0604020202020204" pitchFamily="34" charset="0"/>
                        <a:buChar char="•"/>
                      </a:pPr>
                      <a:r>
                        <a:rPr lang="en-GB" b="1" dirty="0">
                          <a:solidFill>
                            <a:srgbClr val="FF0000"/>
                          </a:solidFill>
                        </a:rPr>
                        <a:t>Changing</a:t>
                      </a:r>
                      <a:r>
                        <a:rPr lang="en-GB" b="1" baseline="0" dirty="0">
                          <a:solidFill>
                            <a:srgbClr val="FF0000"/>
                          </a:solidFill>
                        </a:rPr>
                        <a:t> Places</a:t>
                      </a:r>
                      <a:endParaRPr lang="en-GB" b="1" dirty="0">
                        <a:solidFill>
                          <a:srgbClr val="FF0000"/>
                        </a:solidFill>
                      </a:endParaRPr>
                    </a:p>
                  </a:txBody>
                  <a:tcPr>
                    <a:solidFill>
                      <a:schemeClr val="bg1"/>
                    </a:solidFill>
                  </a:tcPr>
                </a:tc>
                <a:tc>
                  <a:txBody>
                    <a:bodyPr/>
                    <a:lstStyle/>
                    <a:p>
                      <a:pPr marL="285750" indent="-285750">
                        <a:buFont typeface="Arial" panose="020B0604020202020204" pitchFamily="34" charset="0"/>
                        <a:buChar char="•"/>
                      </a:pPr>
                      <a:r>
                        <a:rPr lang="en-GB" b="1" dirty="0">
                          <a:solidFill>
                            <a:srgbClr val="00B050"/>
                          </a:solidFill>
                        </a:rPr>
                        <a:t>Coasts</a:t>
                      </a:r>
                    </a:p>
                    <a:p>
                      <a:pPr marL="285750" indent="-285750">
                        <a:buFont typeface="Arial" panose="020B0604020202020204" pitchFamily="34" charset="0"/>
                        <a:buChar char="•"/>
                      </a:pPr>
                      <a:r>
                        <a:rPr lang="en-GB" b="1" dirty="0">
                          <a:solidFill>
                            <a:srgbClr val="FF0000"/>
                          </a:solidFill>
                        </a:rPr>
                        <a:t>Global</a:t>
                      </a:r>
                      <a:r>
                        <a:rPr lang="en-GB" b="1" baseline="0" dirty="0">
                          <a:solidFill>
                            <a:srgbClr val="FF0000"/>
                          </a:solidFill>
                        </a:rPr>
                        <a:t> Systems and Global Governance</a:t>
                      </a:r>
                      <a:endParaRPr lang="en-GB" b="1" dirty="0">
                        <a:solidFill>
                          <a:srgbClr val="FF0000"/>
                        </a:solidFill>
                      </a:endParaRPr>
                    </a:p>
                  </a:txBody>
                  <a:tcPr>
                    <a:solidFill>
                      <a:schemeClr val="bg1"/>
                    </a:solidFill>
                  </a:tcPr>
                </a:tc>
                <a:extLst>
                  <a:ext uri="{0D108BD9-81ED-4DB2-BD59-A6C34878D82A}">
                    <a16:rowId xmlns:a16="http://schemas.microsoft.com/office/drawing/2014/main" val="10001"/>
                  </a:ext>
                </a:extLst>
              </a:tr>
              <a:tr h="436945">
                <a:tc gridSpan="2">
                  <a:txBody>
                    <a:bodyPr/>
                    <a:lstStyle/>
                    <a:p>
                      <a:pPr marL="0" indent="0" algn="ctr">
                        <a:buFont typeface="Arial" panose="020B0604020202020204" pitchFamily="34" charset="0"/>
                        <a:buNone/>
                      </a:pPr>
                      <a:r>
                        <a:rPr lang="en-GB" b="1" dirty="0">
                          <a:solidFill>
                            <a:srgbClr val="0070C0"/>
                          </a:solidFill>
                        </a:rPr>
                        <a:t>Coursework</a:t>
                      </a:r>
                    </a:p>
                  </a:txBody>
                  <a:tcPr anchor="ctr">
                    <a:solidFill>
                      <a:schemeClr val="bg1"/>
                    </a:solidFill>
                  </a:tcPr>
                </a:tc>
                <a:tc hMerge="1">
                  <a:txBody>
                    <a:bodyPr/>
                    <a:lstStyle/>
                    <a:p>
                      <a:pPr marL="285750" indent="-285750">
                        <a:buFont typeface="Arial" panose="020B0604020202020204" pitchFamily="34" charset="0"/>
                        <a:buChar char="•"/>
                      </a:pPr>
                      <a:endParaRPr lang="en-GB" b="1" dirty="0"/>
                    </a:p>
                  </a:txBody>
                  <a:tcPr/>
                </a:tc>
                <a:extLst>
                  <a:ext uri="{0D108BD9-81ED-4DB2-BD59-A6C34878D82A}">
                    <a16:rowId xmlns:a16="http://schemas.microsoft.com/office/drawing/2014/main" val="10002"/>
                  </a:ext>
                </a:extLst>
              </a:tr>
            </a:tbl>
          </a:graphicData>
        </a:graphic>
      </p:graphicFrame>
      <p:pic>
        <p:nvPicPr>
          <p:cNvPr id="8218" name="Picture 26" descr="http://news.images.itv.com/image/file/776769/stream_img.jpg"/>
          <p:cNvPicPr>
            <a:picLocks noChangeAspect="1" noChangeArrowheads="1"/>
          </p:cNvPicPr>
          <p:nvPr/>
        </p:nvPicPr>
        <p:blipFill>
          <a:blip r:embed="rId5"/>
          <a:srcRect/>
          <a:stretch>
            <a:fillRect/>
          </a:stretch>
        </p:blipFill>
        <p:spPr bwMode="auto">
          <a:xfrm>
            <a:off x="3684344" y="3330054"/>
            <a:ext cx="4811955" cy="2707983"/>
          </a:xfrm>
          <a:prstGeom prst="rect">
            <a:avLst/>
          </a:prstGeom>
        </p:spPr>
        <p:style>
          <a:lnRef idx="2">
            <a:schemeClr val="dk1"/>
          </a:lnRef>
          <a:fillRef idx="1">
            <a:schemeClr val="lt1"/>
          </a:fillRef>
          <a:effectRef idx="0">
            <a:schemeClr val="dk1"/>
          </a:effectRef>
          <a:fontRef idx="minor">
            <a:schemeClr val="dk1"/>
          </a:fontRef>
        </p:style>
      </p:pic>
      <p:sp>
        <p:nvSpPr>
          <p:cNvPr id="7187" name="Rectangle 2"/>
          <p:cNvSpPr>
            <a:spLocks noGrp="1" noChangeArrowheads="1"/>
          </p:cNvSpPr>
          <p:nvPr>
            <p:ph type="title"/>
          </p:nvPr>
        </p:nvSpPr>
        <p:spPr>
          <a:xfrm>
            <a:off x="0" y="138113"/>
            <a:ext cx="9144000" cy="477837"/>
          </a:xfrm>
          <a:solidFill>
            <a:srgbClr val="FF0000"/>
          </a:solidFill>
          <a:ln>
            <a:solidFill>
              <a:schemeClr val="tx1"/>
            </a:solidFill>
            <a:miter lim="800000"/>
            <a:headEnd/>
            <a:tailEnd/>
          </a:ln>
        </p:spPr>
        <p:txBody>
          <a:bodyPr>
            <a:normAutofit fontScale="90000"/>
          </a:bodyPr>
          <a:lstStyle/>
          <a:p>
            <a:pPr eaLnBrk="1" hangingPunct="1"/>
            <a:r>
              <a:rPr lang="en-GB" altLang="en-US">
                <a:solidFill>
                  <a:schemeClr val="bg1"/>
                </a:solidFill>
                <a:latin typeface="Century Gothic" pitchFamily="34" charset="0"/>
              </a:rPr>
              <a:t>What will I study?</a:t>
            </a:r>
            <a:endParaRPr lang="en-US" altLang="en-US">
              <a:solidFill>
                <a:schemeClr val="bg1"/>
              </a:solidFill>
              <a:latin typeface="Century Gothic" pitchFamily="34" charset="0"/>
            </a:endParaRPr>
          </a:p>
        </p:txBody>
      </p:sp>
      <p:sp>
        <p:nvSpPr>
          <p:cNvPr id="10" name="Oval 9"/>
          <p:cNvSpPr/>
          <p:nvPr/>
        </p:nvSpPr>
        <p:spPr>
          <a:xfrm>
            <a:off x="76200" y="3745688"/>
            <a:ext cx="3171967" cy="229235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6" name="Oval 15"/>
          <p:cNvSpPr/>
          <p:nvPr/>
        </p:nvSpPr>
        <p:spPr>
          <a:xfrm>
            <a:off x="4312694" y="3745687"/>
            <a:ext cx="4265493" cy="230312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cxnSp>
        <p:nvCxnSpPr>
          <p:cNvPr id="17" name="Straight Arrow Connector 16"/>
          <p:cNvCxnSpPr>
            <a:stCxn id="10" idx="0"/>
          </p:cNvCxnSpPr>
          <p:nvPr/>
        </p:nvCxnSpPr>
        <p:spPr>
          <a:xfrm flipV="1">
            <a:off x="1662184" y="1637731"/>
            <a:ext cx="926341" cy="210795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6" idx="1"/>
          </p:cNvCxnSpPr>
          <p:nvPr/>
        </p:nvCxnSpPr>
        <p:spPr>
          <a:xfrm flipH="1" flipV="1">
            <a:off x="4312694" y="2538484"/>
            <a:ext cx="624667" cy="154448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8266" y="6048812"/>
            <a:ext cx="5056359" cy="809188"/>
          </a:xfrm>
          <a:prstGeom prst="rect">
            <a:avLst/>
          </a:prstGeom>
        </p:spPr>
      </p:pic>
    </p:spTree>
    <p:extLst>
      <p:ext uri="{BB962C8B-B14F-4D97-AF65-F5344CB8AC3E}">
        <p14:creationId xmlns:p14="http://schemas.microsoft.com/office/powerpoint/2010/main" val="90002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218"/>
                                        </p:tgtEl>
                                        <p:attrNameLst>
                                          <p:attrName>style.visibility</p:attrName>
                                        </p:attrNameLst>
                                      </p:cBhvr>
                                      <p:to>
                                        <p:strVal val="visible"/>
                                      </p:to>
                                    </p:set>
                                    <p:animEffect transition="in" filter="fade">
                                      <p:cBhvr>
                                        <p:cTn id="15" dur="500"/>
                                        <p:tgtEl>
                                          <p:spTgt spid="82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6481692" y="680888"/>
            <a:ext cx="1250613" cy="1130554"/>
          </a:xfrm>
          <a:prstGeom prst="rect">
            <a:avLst/>
          </a:prstGeom>
        </p:spPr>
      </p:pic>
      <p:pic>
        <p:nvPicPr>
          <p:cNvPr id="3" name="Picture 2"/>
          <p:cNvPicPr>
            <a:picLocks noChangeAspect="1"/>
          </p:cNvPicPr>
          <p:nvPr/>
        </p:nvPicPr>
        <p:blipFill>
          <a:blip r:embed="rId3"/>
          <a:stretch>
            <a:fillRect/>
          </a:stretch>
        </p:blipFill>
        <p:spPr>
          <a:xfrm>
            <a:off x="938426" y="0"/>
            <a:ext cx="1250613" cy="1130554"/>
          </a:xfrm>
          <a:prstGeom prst="rect">
            <a:avLst/>
          </a:prstGeom>
        </p:spPr>
      </p:pic>
      <p:sp>
        <p:nvSpPr>
          <p:cNvPr id="4" name="TextBox 3"/>
          <p:cNvSpPr txBox="1"/>
          <p:nvPr/>
        </p:nvSpPr>
        <p:spPr>
          <a:xfrm>
            <a:off x="5003800" y="188913"/>
            <a:ext cx="3816350" cy="52228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eaLnBrk="1" hangingPunct="1">
              <a:defRPr/>
            </a:pPr>
            <a:r>
              <a:rPr lang="en-GB" sz="2800" b="1" dirty="0">
                <a:solidFill>
                  <a:schemeClr val="tx1"/>
                </a:solidFill>
                <a:latin typeface="Century Gothic" pitchFamily="34" charset="0"/>
              </a:rPr>
              <a:t>A LEVEL GEOGRAPHY</a:t>
            </a:r>
          </a:p>
        </p:txBody>
      </p:sp>
      <p:sp>
        <p:nvSpPr>
          <p:cNvPr id="5" name="Rounded Rectangle 4"/>
          <p:cNvSpPr/>
          <p:nvPr/>
        </p:nvSpPr>
        <p:spPr>
          <a:xfrm>
            <a:off x="323850" y="999870"/>
            <a:ext cx="4319588" cy="2070982"/>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en-GB" sz="1200" b="1" dirty="0">
              <a:solidFill>
                <a:schemeClr val="tx1"/>
              </a:solidFill>
            </a:endParaRPr>
          </a:p>
          <a:p>
            <a:pPr algn="ctr" eaLnBrk="1" hangingPunct="1">
              <a:defRPr/>
            </a:pPr>
            <a:r>
              <a:rPr lang="en-GB" sz="1200" b="1" u="sng" dirty="0">
                <a:solidFill>
                  <a:schemeClr val="tx1"/>
                </a:solidFill>
              </a:rPr>
              <a:t>Physical Geography </a:t>
            </a:r>
          </a:p>
          <a:p>
            <a:pPr algn="ctr" eaLnBrk="1" hangingPunct="1">
              <a:defRPr/>
            </a:pPr>
            <a:endParaRPr lang="en-GB" sz="1200" b="1" dirty="0">
              <a:solidFill>
                <a:schemeClr val="tx1"/>
              </a:solidFill>
            </a:endParaRPr>
          </a:p>
          <a:p>
            <a:pPr algn="ctr" eaLnBrk="1" hangingPunct="1">
              <a:defRPr/>
            </a:pPr>
            <a:r>
              <a:rPr lang="en-GB" sz="1200" b="1" dirty="0">
                <a:solidFill>
                  <a:schemeClr val="tx1"/>
                </a:solidFill>
              </a:rPr>
              <a:t>Water and Carbon Cycles</a:t>
            </a:r>
          </a:p>
          <a:p>
            <a:pPr algn="ctr" eaLnBrk="1" hangingPunct="1">
              <a:defRPr/>
            </a:pPr>
            <a:r>
              <a:rPr lang="en-GB" sz="1200" dirty="0">
                <a:solidFill>
                  <a:schemeClr val="tx1"/>
                </a:solidFill>
              </a:rPr>
              <a:t>Including distribution, processes and Global Warming. Is it a new thing, what will happen, fact or fiction, how should we tackle it? </a:t>
            </a:r>
          </a:p>
          <a:p>
            <a:pPr algn="ctr" eaLnBrk="1" hangingPunct="1">
              <a:defRPr/>
            </a:pPr>
            <a:endParaRPr lang="en-GB" sz="1200" b="1" dirty="0">
              <a:solidFill>
                <a:schemeClr val="tx1"/>
              </a:solidFill>
            </a:endParaRPr>
          </a:p>
          <a:p>
            <a:pPr algn="ctr" eaLnBrk="1" hangingPunct="1">
              <a:defRPr/>
            </a:pPr>
            <a:r>
              <a:rPr lang="en-GB" sz="1200" b="1" dirty="0">
                <a:solidFill>
                  <a:schemeClr val="tx1"/>
                </a:solidFill>
              </a:rPr>
              <a:t>Hazards</a:t>
            </a:r>
          </a:p>
          <a:p>
            <a:pPr algn="ctr" eaLnBrk="1" hangingPunct="1">
              <a:defRPr/>
            </a:pPr>
            <a:r>
              <a:rPr lang="en-GB" sz="1200" dirty="0">
                <a:solidFill>
                  <a:schemeClr val="tx1"/>
                </a:solidFill>
              </a:rPr>
              <a:t>A study of hazards, the physical processes which form these distinctive landscapes and the impact of human activity on these landscapes.</a:t>
            </a:r>
          </a:p>
          <a:p>
            <a:pPr algn="ctr" eaLnBrk="1" hangingPunct="1">
              <a:defRPr/>
            </a:pPr>
            <a:endParaRPr lang="en-GB" sz="1200" b="1" dirty="0">
              <a:solidFill>
                <a:schemeClr val="tx1"/>
              </a:solidFill>
            </a:endParaRPr>
          </a:p>
        </p:txBody>
      </p:sp>
      <p:sp>
        <p:nvSpPr>
          <p:cNvPr id="9" name="Rounded Rectangle 8"/>
          <p:cNvSpPr/>
          <p:nvPr/>
        </p:nvSpPr>
        <p:spPr>
          <a:xfrm>
            <a:off x="5076825" y="4611289"/>
            <a:ext cx="3743325" cy="134937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GB" sz="1200" b="1" u="sng" dirty="0">
                <a:solidFill>
                  <a:schemeClr val="tx1"/>
                </a:solidFill>
              </a:rPr>
              <a:t>Fieldwork </a:t>
            </a:r>
          </a:p>
          <a:p>
            <a:pPr algn="ctr" eaLnBrk="1" hangingPunct="1">
              <a:defRPr/>
            </a:pPr>
            <a:r>
              <a:rPr lang="en-GB" sz="1200" dirty="0">
                <a:solidFill>
                  <a:schemeClr val="tx1"/>
                </a:solidFill>
              </a:rPr>
              <a:t>Students are required to attend a compulsory fieldtrip. Four days of fieldwork must be completed throughout the two years of A Level </a:t>
            </a:r>
          </a:p>
          <a:p>
            <a:pPr algn="ctr" eaLnBrk="1" hangingPunct="1">
              <a:defRPr/>
            </a:pPr>
            <a:endParaRPr lang="en-GB" sz="1200" dirty="0">
              <a:solidFill>
                <a:schemeClr val="tx1"/>
              </a:solidFill>
            </a:endParaRPr>
          </a:p>
          <a:p>
            <a:pPr algn="ctr" eaLnBrk="1" hangingPunct="1">
              <a:defRPr/>
            </a:pPr>
            <a:r>
              <a:rPr lang="en-GB" sz="1200" dirty="0">
                <a:solidFill>
                  <a:schemeClr val="tx1"/>
                </a:solidFill>
              </a:rPr>
              <a:t>Fieldwork is assessed by  an independent investigation. 3000-4000 words.  (20%)</a:t>
            </a:r>
          </a:p>
        </p:txBody>
      </p:sp>
      <p:sp>
        <p:nvSpPr>
          <p:cNvPr id="11" name="Rounded Rectangle 10"/>
          <p:cNvSpPr/>
          <p:nvPr/>
        </p:nvSpPr>
        <p:spPr>
          <a:xfrm>
            <a:off x="5112962" y="1592856"/>
            <a:ext cx="3743325" cy="106838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GB" sz="1200" b="1" u="sng" dirty="0">
                <a:solidFill>
                  <a:schemeClr val="tx1"/>
                </a:solidFill>
              </a:rPr>
              <a:t>Physical Geography</a:t>
            </a:r>
          </a:p>
          <a:p>
            <a:pPr algn="ctr" eaLnBrk="1" hangingPunct="1">
              <a:defRPr/>
            </a:pPr>
            <a:r>
              <a:rPr lang="en-GB" sz="1200" b="1" dirty="0">
                <a:solidFill>
                  <a:schemeClr val="tx1"/>
                </a:solidFill>
              </a:rPr>
              <a:t>Coasts</a:t>
            </a:r>
          </a:p>
          <a:p>
            <a:pPr algn="ctr" eaLnBrk="1" hangingPunct="1">
              <a:defRPr/>
            </a:pPr>
            <a:r>
              <a:rPr lang="en-GB" sz="1200" dirty="0">
                <a:solidFill>
                  <a:schemeClr val="tx1"/>
                </a:solidFill>
              </a:rPr>
              <a:t>The physical processes which form these distinctive landscapes and the impact of human activity on these landscapes.</a:t>
            </a:r>
          </a:p>
        </p:txBody>
      </p:sp>
      <p:sp>
        <p:nvSpPr>
          <p:cNvPr id="12" name="Rectangle 11"/>
          <p:cNvSpPr/>
          <p:nvPr/>
        </p:nvSpPr>
        <p:spPr>
          <a:xfrm>
            <a:off x="76994" y="5633530"/>
            <a:ext cx="4813300" cy="35401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eaLnBrk="1" hangingPunct="1">
              <a:defRPr/>
            </a:pPr>
            <a:r>
              <a:rPr lang="en-US" sz="1700" dirty="0">
                <a:latin typeface="Century Gothic" pitchFamily="34" charset="0"/>
              </a:rPr>
              <a:t>Geographers make a WORLD of difference.</a:t>
            </a:r>
          </a:p>
        </p:txBody>
      </p:sp>
      <p:sp>
        <p:nvSpPr>
          <p:cNvPr id="15" name="Rounded Rectangle 14"/>
          <p:cNvSpPr/>
          <p:nvPr/>
        </p:nvSpPr>
        <p:spPr>
          <a:xfrm>
            <a:off x="260350" y="3201441"/>
            <a:ext cx="4319588" cy="206359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GB" sz="1200" b="1" u="sng" dirty="0">
                <a:solidFill>
                  <a:schemeClr val="tx1"/>
                </a:solidFill>
              </a:rPr>
              <a:t>Human Geography </a:t>
            </a:r>
          </a:p>
          <a:p>
            <a:pPr algn="ctr" eaLnBrk="1" hangingPunct="1">
              <a:defRPr/>
            </a:pPr>
            <a:endParaRPr lang="en-GB" sz="1200" b="1" dirty="0">
              <a:solidFill>
                <a:schemeClr val="tx1"/>
              </a:solidFill>
            </a:endParaRPr>
          </a:p>
          <a:p>
            <a:pPr algn="ctr">
              <a:defRPr/>
            </a:pPr>
            <a:r>
              <a:rPr lang="en-GB" sz="1200" b="1" dirty="0">
                <a:solidFill>
                  <a:schemeClr val="tx1"/>
                </a:solidFill>
              </a:rPr>
              <a:t>Resource Security</a:t>
            </a:r>
          </a:p>
          <a:p>
            <a:pPr algn="ctr">
              <a:defRPr/>
            </a:pPr>
            <a:r>
              <a:rPr lang="en-GB" sz="1200" dirty="0">
                <a:solidFill>
                  <a:schemeClr val="tx1"/>
                </a:solidFill>
              </a:rPr>
              <a:t>Focus on large scale exploitation of natural resources such as water, energy and minerals. This examines the links between human and physical processes and includes link to sustainability and conflict.</a:t>
            </a:r>
          </a:p>
          <a:p>
            <a:pPr algn="ctr">
              <a:defRPr/>
            </a:pPr>
            <a:endParaRPr lang="en-GB" sz="1200" b="1" dirty="0">
              <a:solidFill>
                <a:schemeClr val="tx1"/>
              </a:solidFill>
            </a:endParaRPr>
          </a:p>
          <a:p>
            <a:pPr algn="ctr">
              <a:defRPr/>
            </a:pPr>
            <a:r>
              <a:rPr lang="en-GB" sz="1200" b="1" dirty="0">
                <a:solidFill>
                  <a:schemeClr val="tx1"/>
                </a:solidFill>
              </a:rPr>
              <a:t>Changing Places</a:t>
            </a:r>
          </a:p>
          <a:p>
            <a:pPr algn="ctr">
              <a:defRPr/>
            </a:pPr>
            <a:r>
              <a:rPr lang="en-GB" sz="1200" dirty="0">
                <a:solidFill>
                  <a:schemeClr val="tx1"/>
                </a:solidFill>
              </a:rPr>
              <a:t>Growth of certain places, and the regeneration projects that have rebranded them.</a:t>
            </a:r>
          </a:p>
        </p:txBody>
      </p:sp>
      <p:sp>
        <p:nvSpPr>
          <p:cNvPr id="16" name="Rounded Rectangle 15"/>
          <p:cNvSpPr/>
          <p:nvPr/>
        </p:nvSpPr>
        <p:spPr>
          <a:xfrm>
            <a:off x="5094288" y="2838734"/>
            <a:ext cx="3744912" cy="1603189"/>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GB" sz="1200" b="1" u="sng" dirty="0">
                <a:solidFill>
                  <a:schemeClr val="tx1"/>
                </a:solidFill>
              </a:rPr>
              <a:t>Human Geography</a:t>
            </a:r>
          </a:p>
          <a:p>
            <a:pPr algn="ctr">
              <a:defRPr/>
            </a:pPr>
            <a:r>
              <a:rPr lang="en-GB" sz="1200" b="1" dirty="0">
                <a:solidFill>
                  <a:schemeClr val="tx1"/>
                </a:solidFill>
              </a:rPr>
              <a:t>Global Systems and Global Governance</a:t>
            </a:r>
          </a:p>
          <a:p>
            <a:pPr algn="ctr">
              <a:defRPr/>
            </a:pPr>
            <a:r>
              <a:rPr lang="en-GB" sz="1200" dirty="0">
                <a:solidFill>
                  <a:schemeClr val="tx1"/>
                </a:solidFill>
              </a:rPr>
              <a:t>Connectivity between people, places and environments across the globe. Globalisation – the economic, political and social changes associated with globalisation and a place study of Antarctica including governance, threats and protection.</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266" y="6048812"/>
            <a:ext cx="5056359" cy="809188"/>
          </a:xfrm>
          <a:prstGeom prst="rect">
            <a:avLst/>
          </a:prstGeom>
        </p:spPr>
      </p:pic>
      <p:sp>
        <p:nvSpPr>
          <p:cNvPr id="6" name="TextBox 5"/>
          <p:cNvSpPr txBox="1"/>
          <p:nvPr/>
        </p:nvSpPr>
        <p:spPr>
          <a:xfrm>
            <a:off x="985079" y="450056"/>
            <a:ext cx="1117037" cy="461665"/>
          </a:xfrm>
          <a:prstGeom prst="rect">
            <a:avLst/>
          </a:prstGeom>
          <a:noFill/>
        </p:spPr>
        <p:txBody>
          <a:bodyPr wrap="none" rtlCol="0">
            <a:spAutoFit/>
          </a:bodyPr>
          <a:lstStyle/>
          <a:p>
            <a:r>
              <a:rPr lang="en-GB" sz="2400" b="1" dirty="0">
                <a:solidFill>
                  <a:srgbClr val="FF0000"/>
                </a:solidFill>
              </a:rPr>
              <a:t>Year 12</a:t>
            </a:r>
          </a:p>
        </p:txBody>
      </p:sp>
      <p:sp>
        <p:nvSpPr>
          <p:cNvPr id="19" name="TextBox 18"/>
          <p:cNvSpPr txBox="1"/>
          <p:nvPr/>
        </p:nvSpPr>
        <p:spPr>
          <a:xfrm>
            <a:off x="6548479" y="1131191"/>
            <a:ext cx="1117037" cy="461665"/>
          </a:xfrm>
          <a:prstGeom prst="rect">
            <a:avLst/>
          </a:prstGeom>
          <a:noFill/>
        </p:spPr>
        <p:txBody>
          <a:bodyPr wrap="none" rtlCol="0">
            <a:spAutoFit/>
          </a:bodyPr>
          <a:lstStyle/>
          <a:p>
            <a:r>
              <a:rPr lang="en-GB" sz="2400" b="1" dirty="0">
                <a:solidFill>
                  <a:srgbClr val="FFFF00"/>
                </a:solidFill>
              </a:rPr>
              <a:t>Year 13</a:t>
            </a:r>
          </a:p>
        </p:txBody>
      </p:sp>
    </p:spTree>
    <p:extLst>
      <p:ext uri="{BB962C8B-B14F-4D97-AF65-F5344CB8AC3E}">
        <p14:creationId xmlns:p14="http://schemas.microsoft.com/office/powerpoint/2010/main" val="270767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575752" y="3552201"/>
            <a:ext cx="2380729" cy="3174305"/>
          </a:xfrm>
          <a:prstGeom prst="rect">
            <a:avLst/>
          </a:prstGeom>
        </p:spPr>
      </p:pic>
      <p:pic>
        <p:nvPicPr>
          <p:cNvPr id="7" name="Picture 6"/>
          <p:cNvPicPr>
            <a:picLocks noChangeAspect="1"/>
          </p:cNvPicPr>
          <p:nvPr/>
        </p:nvPicPr>
        <p:blipFill>
          <a:blip r:embed="rId4"/>
          <a:stretch>
            <a:fillRect/>
          </a:stretch>
        </p:blipFill>
        <p:spPr>
          <a:xfrm>
            <a:off x="3195445" y="4035611"/>
            <a:ext cx="3582018" cy="2686514"/>
          </a:xfrm>
          <a:prstGeom prst="rect">
            <a:avLst/>
          </a:prstGeom>
        </p:spPr>
      </p:pic>
      <p:sp>
        <p:nvSpPr>
          <p:cNvPr id="9218" name="Rectangle 2"/>
          <p:cNvSpPr>
            <a:spLocks noGrp="1" noChangeArrowheads="1"/>
          </p:cNvSpPr>
          <p:nvPr>
            <p:ph type="title"/>
          </p:nvPr>
        </p:nvSpPr>
        <p:spPr>
          <a:xfrm>
            <a:off x="0" y="152400"/>
            <a:ext cx="9144000" cy="685800"/>
          </a:xfrm>
          <a:solidFill>
            <a:srgbClr val="FF0000"/>
          </a:solidFill>
          <a:ln>
            <a:solidFill>
              <a:schemeClr val="tx1"/>
            </a:solidFill>
            <a:miter lim="800000"/>
            <a:headEnd/>
            <a:tailEnd/>
          </a:ln>
        </p:spPr>
        <p:txBody>
          <a:bodyPr>
            <a:normAutofit fontScale="90000"/>
          </a:bodyPr>
          <a:lstStyle/>
          <a:p>
            <a:pPr eaLnBrk="1" hangingPunct="1"/>
            <a:r>
              <a:rPr lang="en-GB" altLang="en-US">
                <a:solidFill>
                  <a:schemeClr val="bg1"/>
                </a:solidFill>
                <a:latin typeface="Century Gothic" pitchFamily="34" charset="0"/>
              </a:rPr>
              <a:t>Fieldwork…..</a:t>
            </a:r>
            <a:endParaRPr lang="en-US" altLang="en-US">
              <a:solidFill>
                <a:schemeClr val="bg1"/>
              </a:solidFill>
              <a:latin typeface="Century Gothic" pitchFamily="34" charset="0"/>
            </a:endParaRPr>
          </a:p>
        </p:txBody>
      </p:sp>
      <p:pic>
        <p:nvPicPr>
          <p:cNvPr id="9219" name="Picture 5" descr="Photo20_1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230" y="4471359"/>
            <a:ext cx="3510832" cy="22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1"/>
          <p:cNvSpPr txBox="1">
            <a:spLocks noChangeArrowheads="1"/>
          </p:cNvSpPr>
          <p:nvPr/>
        </p:nvSpPr>
        <p:spPr bwMode="auto">
          <a:xfrm>
            <a:off x="609599" y="869093"/>
            <a:ext cx="79930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800" b="1" dirty="0">
                <a:latin typeface="Century Gothic" pitchFamily="34" charset="0"/>
              </a:rPr>
              <a:t>2 individual days at AS </a:t>
            </a:r>
            <a:r>
              <a:rPr lang="en-GB" altLang="en-US" sz="1800" dirty="0">
                <a:latin typeface="Century Gothic" pitchFamily="34" charset="0"/>
              </a:rPr>
              <a:t>(One human and one physical)</a:t>
            </a:r>
          </a:p>
          <a:p>
            <a:pPr algn="ctr" eaLnBrk="1" hangingPunct="1">
              <a:spcBef>
                <a:spcPct val="0"/>
              </a:spcBef>
              <a:buFontTx/>
              <a:buNone/>
            </a:pPr>
            <a:r>
              <a:rPr lang="en-GB" altLang="en-US" sz="1800" b="1" dirty="0">
                <a:latin typeface="Century Gothic" pitchFamily="34" charset="0"/>
              </a:rPr>
              <a:t>2 days at A2 (with potential for a residential trip) </a:t>
            </a:r>
            <a:r>
              <a:rPr lang="en-GB" altLang="en-US" sz="1800" dirty="0">
                <a:latin typeface="Century Gothic" pitchFamily="34" charset="0"/>
              </a:rPr>
              <a:t>to complete independent study (20%)</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8266" y="6048812"/>
            <a:ext cx="5056359" cy="809188"/>
          </a:xfrm>
          <a:prstGeom prst="rect">
            <a:avLst/>
          </a:prstGeom>
        </p:spPr>
      </p:pic>
      <p:pic>
        <p:nvPicPr>
          <p:cNvPr id="5" name="Picture 4"/>
          <p:cNvPicPr>
            <a:picLocks noChangeAspect="1"/>
          </p:cNvPicPr>
          <p:nvPr/>
        </p:nvPicPr>
        <p:blipFill>
          <a:blip r:embed="rId7"/>
          <a:stretch>
            <a:fillRect/>
          </a:stretch>
        </p:blipFill>
        <p:spPr>
          <a:xfrm>
            <a:off x="2636622" y="1746035"/>
            <a:ext cx="4140842" cy="2760389"/>
          </a:xfrm>
          <a:prstGeom prst="rect">
            <a:avLst/>
          </a:prstGeom>
        </p:spPr>
      </p:pic>
      <p:pic>
        <p:nvPicPr>
          <p:cNvPr id="4" name="Picture 3"/>
          <p:cNvPicPr>
            <a:picLocks noChangeAspect="1"/>
          </p:cNvPicPr>
          <p:nvPr/>
        </p:nvPicPr>
        <p:blipFill>
          <a:blip r:embed="rId8"/>
          <a:stretch>
            <a:fillRect/>
          </a:stretch>
        </p:blipFill>
        <p:spPr>
          <a:xfrm>
            <a:off x="255780" y="1579470"/>
            <a:ext cx="2782227" cy="3709637"/>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r="6864"/>
          <a:stretch/>
        </p:blipFill>
        <p:spPr>
          <a:xfrm rot="5400000">
            <a:off x="6514007" y="1842927"/>
            <a:ext cx="2705929" cy="2179017"/>
          </a:xfrm>
          <a:prstGeom prst="rect">
            <a:avLst/>
          </a:prstGeom>
        </p:spPr>
      </p:pic>
    </p:spTree>
    <p:extLst>
      <p:ext uri="{BB962C8B-B14F-4D97-AF65-F5344CB8AC3E}">
        <p14:creationId xmlns:p14="http://schemas.microsoft.com/office/powerpoint/2010/main" val="1647739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river sherbrook cannock chas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15"/>
          <a:stretch/>
        </p:blipFill>
        <p:spPr bwMode="auto">
          <a:xfrm>
            <a:off x="2633354" y="983800"/>
            <a:ext cx="2982748" cy="23189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5888" y="5582195"/>
            <a:ext cx="4813300" cy="35401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eaLnBrk="1" hangingPunct="1">
              <a:defRPr/>
            </a:pPr>
            <a:r>
              <a:rPr lang="en-US" sz="1700" dirty="0">
                <a:latin typeface="Century Gothic" pitchFamily="34" charset="0"/>
              </a:rPr>
              <a:t>Geographers make a WORLD of difference.</a:t>
            </a:r>
          </a:p>
        </p:txBody>
      </p:sp>
      <p:pic>
        <p:nvPicPr>
          <p:cNvPr id="10249" name="Picture 12" descr="IMG_35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133" y="913507"/>
            <a:ext cx="2533250" cy="259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3355975" y="44450"/>
            <a:ext cx="5753100" cy="76993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eaLnBrk="1" hangingPunct="1">
              <a:defRPr/>
            </a:pPr>
            <a:r>
              <a:rPr lang="en-GB" sz="2800" b="1" dirty="0">
                <a:solidFill>
                  <a:schemeClr val="tx1"/>
                </a:solidFill>
                <a:latin typeface="Century Gothic" pitchFamily="34" charset="0"/>
              </a:rPr>
              <a:t>A LEVEL GEOGRAPHY Fieldwork</a:t>
            </a:r>
          </a:p>
          <a:p>
            <a:pPr algn="ctr" eaLnBrk="1" hangingPunct="1">
              <a:defRPr/>
            </a:pPr>
            <a:r>
              <a:rPr lang="en-GB" sz="1600" i="1" dirty="0">
                <a:solidFill>
                  <a:schemeClr val="tx1"/>
                </a:solidFill>
              </a:rPr>
              <a:t>( the best bit of Geography, the stuff legends are made of!)</a:t>
            </a:r>
          </a:p>
        </p:txBody>
      </p:sp>
      <p:sp>
        <p:nvSpPr>
          <p:cNvPr id="20" name="Rounded Rectangle 19"/>
          <p:cNvSpPr/>
          <p:nvPr/>
        </p:nvSpPr>
        <p:spPr>
          <a:xfrm>
            <a:off x="179388" y="549275"/>
            <a:ext cx="2343150" cy="23749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GB" sz="1400" b="1" u="sng" dirty="0">
                <a:solidFill>
                  <a:schemeClr val="tx1"/>
                </a:solidFill>
              </a:rPr>
              <a:t>WHEN?</a:t>
            </a:r>
          </a:p>
          <a:p>
            <a:pPr algn="ctr" eaLnBrk="1" hangingPunct="1">
              <a:defRPr/>
            </a:pPr>
            <a:r>
              <a:rPr lang="en-GB" sz="1200" dirty="0">
                <a:solidFill>
                  <a:schemeClr val="tx1"/>
                </a:solidFill>
              </a:rPr>
              <a:t>ALL students who study A Level Geography are required to take part  in at least four days of fieldwork. </a:t>
            </a:r>
          </a:p>
          <a:p>
            <a:pPr algn="ctr" eaLnBrk="1" hangingPunct="1">
              <a:defRPr/>
            </a:pPr>
            <a:endParaRPr lang="en-GB" sz="1200" dirty="0">
              <a:solidFill>
                <a:schemeClr val="tx1"/>
              </a:solidFill>
            </a:endParaRPr>
          </a:p>
          <a:p>
            <a:pPr algn="ctr" eaLnBrk="1" hangingPunct="1">
              <a:defRPr/>
            </a:pPr>
            <a:r>
              <a:rPr lang="en-GB" sz="1200" b="1" u="sng" dirty="0">
                <a:solidFill>
                  <a:schemeClr val="tx1"/>
                </a:solidFill>
              </a:rPr>
              <a:t>Year 12</a:t>
            </a:r>
            <a:r>
              <a:rPr lang="en-GB" sz="1200" dirty="0">
                <a:solidFill>
                  <a:schemeClr val="tx1"/>
                </a:solidFill>
              </a:rPr>
              <a:t> (2 individual days)</a:t>
            </a:r>
          </a:p>
          <a:p>
            <a:pPr algn="ctr" eaLnBrk="1" hangingPunct="1">
              <a:defRPr/>
            </a:pPr>
            <a:r>
              <a:rPr lang="en-GB" sz="1200" dirty="0">
                <a:solidFill>
                  <a:schemeClr val="tx1"/>
                </a:solidFill>
              </a:rPr>
              <a:t>One day in an urban location and one day in a physical location. </a:t>
            </a:r>
          </a:p>
          <a:p>
            <a:pPr algn="ctr" eaLnBrk="1" hangingPunct="1">
              <a:defRPr/>
            </a:pPr>
            <a:endParaRPr lang="en-GB" sz="1200" dirty="0">
              <a:solidFill>
                <a:schemeClr val="tx1"/>
              </a:solidFill>
            </a:endParaRPr>
          </a:p>
          <a:p>
            <a:pPr algn="ctr" eaLnBrk="1" hangingPunct="1">
              <a:defRPr/>
            </a:pPr>
            <a:r>
              <a:rPr lang="en-GB" sz="1200" b="1" u="sng" dirty="0">
                <a:solidFill>
                  <a:schemeClr val="tx1"/>
                </a:solidFill>
              </a:rPr>
              <a:t>Year 13 </a:t>
            </a:r>
            <a:r>
              <a:rPr lang="en-GB" sz="1200" dirty="0">
                <a:solidFill>
                  <a:schemeClr val="tx1"/>
                </a:solidFill>
              </a:rPr>
              <a:t>(2 day visits – potential for residential)</a:t>
            </a:r>
          </a:p>
        </p:txBody>
      </p:sp>
      <p:sp>
        <p:nvSpPr>
          <p:cNvPr id="21" name="Rounded Rectangle 20"/>
          <p:cNvSpPr/>
          <p:nvPr/>
        </p:nvSpPr>
        <p:spPr>
          <a:xfrm>
            <a:off x="165740" y="3347123"/>
            <a:ext cx="2663825" cy="2166832"/>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en-GB" sz="1100" dirty="0">
              <a:solidFill>
                <a:schemeClr val="tx1"/>
              </a:solidFill>
            </a:endParaRPr>
          </a:p>
          <a:p>
            <a:pPr algn="ctr" eaLnBrk="1" hangingPunct="1">
              <a:defRPr/>
            </a:pPr>
            <a:endParaRPr lang="en-GB" sz="1200" b="1" u="sng" dirty="0">
              <a:solidFill>
                <a:schemeClr val="tx1"/>
              </a:solidFill>
            </a:endParaRPr>
          </a:p>
          <a:p>
            <a:pPr algn="ctr" eaLnBrk="1" hangingPunct="1">
              <a:defRPr/>
            </a:pPr>
            <a:r>
              <a:rPr lang="en-GB" sz="1400" b="1" u="sng" dirty="0">
                <a:solidFill>
                  <a:schemeClr val="tx1"/>
                </a:solidFill>
              </a:rPr>
              <a:t>WHAT</a:t>
            </a:r>
            <a:r>
              <a:rPr lang="en-GB" sz="1200" b="1" u="sng" dirty="0">
                <a:solidFill>
                  <a:schemeClr val="tx1"/>
                </a:solidFill>
              </a:rPr>
              <a:t>? </a:t>
            </a:r>
          </a:p>
          <a:p>
            <a:pPr algn="ctr" eaLnBrk="1" hangingPunct="1">
              <a:defRPr/>
            </a:pPr>
            <a:endParaRPr lang="en-GB" sz="1200" dirty="0">
              <a:solidFill>
                <a:schemeClr val="tx1"/>
              </a:solidFill>
            </a:endParaRPr>
          </a:p>
          <a:p>
            <a:pPr algn="ctr" eaLnBrk="1" hangingPunct="1">
              <a:defRPr/>
            </a:pPr>
            <a:r>
              <a:rPr lang="en-GB" sz="1200" dirty="0">
                <a:solidFill>
                  <a:schemeClr val="tx1"/>
                </a:solidFill>
              </a:rPr>
              <a:t>Fieldwork is assessed by  an independent investigation. 3000-4000 words.  (20%)</a:t>
            </a:r>
          </a:p>
          <a:p>
            <a:pPr algn="ctr" eaLnBrk="1" hangingPunct="1">
              <a:defRPr/>
            </a:pPr>
            <a:endParaRPr lang="en-GB" sz="1200" dirty="0">
              <a:solidFill>
                <a:schemeClr val="tx1"/>
              </a:solidFill>
            </a:endParaRPr>
          </a:p>
          <a:p>
            <a:pPr algn="ctr" eaLnBrk="1" hangingPunct="1">
              <a:defRPr/>
            </a:pPr>
            <a:r>
              <a:rPr lang="en-GB" sz="1200" dirty="0">
                <a:solidFill>
                  <a:schemeClr val="tx1"/>
                </a:solidFill>
              </a:rPr>
              <a:t>Some of the individual days in Y12 will give students a deeper understanding of the local areas, needed for their case study in changing places.</a:t>
            </a:r>
          </a:p>
          <a:p>
            <a:pPr algn="ctr" eaLnBrk="1" hangingPunct="1">
              <a:defRPr/>
            </a:pPr>
            <a:endParaRPr lang="en-GB" sz="1200" dirty="0">
              <a:solidFill>
                <a:schemeClr val="tx1"/>
              </a:solidFill>
            </a:endParaRPr>
          </a:p>
          <a:p>
            <a:pPr algn="ctr" eaLnBrk="1" hangingPunct="1">
              <a:defRPr/>
            </a:pPr>
            <a:endParaRPr lang="en-GB" sz="1200" b="1" u="sng" dirty="0">
              <a:solidFill>
                <a:schemeClr val="tx1"/>
              </a:solidFill>
            </a:endParaRPr>
          </a:p>
        </p:txBody>
      </p:sp>
      <p:pic>
        <p:nvPicPr>
          <p:cNvPr id="7172" name="Picture 4" descr="Image result for grand central birmingham">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4619" y="3511613"/>
            <a:ext cx="3363589" cy="18928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8266" y="6048812"/>
            <a:ext cx="5056359" cy="809188"/>
          </a:xfrm>
          <a:prstGeom prst="rect">
            <a:avLst/>
          </a:prstGeom>
        </p:spPr>
      </p:pic>
      <p:sp>
        <p:nvSpPr>
          <p:cNvPr id="22" name="Rounded Rectangle 21"/>
          <p:cNvSpPr/>
          <p:nvPr/>
        </p:nvSpPr>
        <p:spPr>
          <a:xfrm>
            <a:off x="6526683" y="3574488"/>
            <a:ext cx="2425700" cy="293549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en-GB" sz="1100" dirty="0">
              <a:solidFill>
                <a:schemeClr val="tx1"/>
              </a:solidFill>
            </a:endParaRPr>
          </a:p>
          <a:p>
            <a:pPr algn="ctr" eaLnBrk="1" hangingPunct="1">
              <a:defRPr/>
            </a:pPr>
            <a:endParaRPr lang="en-GB" sz="1200" b="1" u="sng" dirty="0">
              <a:solidFill>
                <a:schemeClr val="tx1"/>
              </a:solidFill>
            </a:endParaRPr>
          </a:p>
          <a:p>
            <a:pPr algn="ctr" eaLnBrk="1" hangingPunct="1">
              <a:defRPr/>
            </a:pPr>
            <a:r>
              <a:rPr lang="en-GB" sz="1400" b="1" u="sng" dirty="0">
                <a:solidFill>
                  <a:schemeClr val="tx1"/>
                </a:solidFill>
              </a:rPr>
              <a:t>WHERE</a:t>
            </a:r>
            <a:r>
              <a:rPr lang="en-GB" sz="1200" b="1" u="sng" dirty="0">
                <a:solidFill>
                  <a:schemeClr val="tx1"/>
                </a:solidFill>
              </a:rPr>
              <a:t>? </a:t>
            </a:r>
          </a:p>
          <a:p>
            <a:pPr eaLnBrk="1" hangingPunct="1">
              <a:defRPr/>
            </a:pPr>
            <a:r>
              <a:rPr lang="en-GB" sz="1200" b="1" u="sng" dirty="0">
                <a:solidFill>
                  <a:schemeClr val="tx1"/>
                </a:solidFill>
              </a:rPr>
              <a:t>Year 12</a:t>
            </a:r>
            <a:r>
              <a:rPr lang="en-GB" sz="1200" dirty="0">
                <a:solidFill>
                  <a:schemeClr val="tx1"/>
                </a:solidFill>
              </a:rPr>
              <a:t>:  Current and planned fieldwork:</a:t>
            </a:r>
          </a:p>
          <a:p>
            <a:pPr marL="171450" indent="-171450" eaLnBrk="1" hangingPunct="1">
              <a:buFont typeface="Arial" panose="020B0604020202020204" pitchFamily="34" charset="0"/>
              <a:buChar char="•"/>
              <a:defRPr/>
            </a:pPr>
            <a:r>
              <a:rPr lang="en-GB" sz="1200" dirty="0">
                <a:solidFill>
                  <a:schemeClr val="tx1"/>
                </a:solidFill>
              </a:rPr>
              <a:t>Hazards revision day, Manchester</a:t>
            </a:r>
          </a:p>
          <a:p>
            <a:pPr marL="171450" indent="-171450" eaLnBrk="1" hangingPunct="1">
              <a:buFont typeface="Arial" panose="020B0604020202020204" pitchFamily="34" charset="0"/>
              <a:buChar char="•"/>
              <a:defRPr/>
            </a:pPr>
            <a:r>
              <a:rPr lang="en-GB" sz="1200" dirty="0">
                <a:solidFill>
                  <a:schemeClr val="tx1"/>
                </a:solidFill>
              </a:rPr>
              <a:t>Rivers field study, Cannock Chase</a:t>
            </a:r>
          </a:p>
          <a:p>
            <a:pPr marL="171450" indent="-171450" eaLnBrk="1" hangingPunct="1">
              <a:buFont typeface="Arial" panose="020B0604020202020204" pitchFamily="34" charset="0"/>
              <a:buChar char="•"/>
              <a:defRPr/>
            </a:pPr>
            <a:r>
              <a:rPr lang="en-GB" sz="1200" dirty="0">
                <a:solidFill>
                  <a:schemeClr val="tx1"/>
                </a:solidFill>
              </a:rPr>
              <a:t>Changing use of areas, Birmingham</a:t>
            </a:r>
          </a:p>
          <a:p>
            <a:pPr algn="ctr" eaLnBrk="1" hangingPunct="1">
              <a:defRPr/>
            </a:pPr>
            <a:endParaRPr lang="en-GB" sz="1200" dirty="0">
              <a:solidFill>
                <a:schemeClr val="tx1"/>
              </a:solidFill>
            </a:endParaRPr>
          </a:p>
          <a:p>
            <a:pPr eaLnBrk="1" hangingPunct="1">
              <a:defRPr/>
            </a:pPr>
            <a:r>
              <a:rPr lang="en-GB" sz="1200" b="1" u="sng" dirty="0">
                <a:solidFill>
                  <a:schemeClr val="tx1"/>
                </a:solidFill>
              </a:rPr>
              <a:t>Year 13</a:t>
            </a:r>
            <a:r>
              <a:rPr lang="en-GB" sz="1200" dirty="0">
                <a:solidFill>
                  <a:schemeClr val="tx1"/>
                </a:solidFill>
              </a:rPr>
              <a:t>: Planned fieldwork:</a:t>
            </a:r>
          </a:p>
          <a:p>
            <a:pPr marL="171450" indent="-171450" eaLnBrk="1" hangingPunct="1">
              <a:buFont typeface="Arial" panose="020B0604020202020204" pitchFamily="34" charset="0"/>
              <a:buChar char="•"/>
              <a:defRPr/>
            </a:pPr>
            <a:r>
              <a:rPr lang="en-GB" sz="1200" dirty="0">
                <a:solidFill>
                  <a:schemeClr val="tx1"/>
                </a:solidFill>
              </a:rPr>
              <a:t>Individual days used for data gathering in coursework</a:t>
            </a:r>
          </a:p>
          <a:p>
            <a:pPr marL="171450" indent="-171450" eaLnBrk="1" hangingPunct="1">
              <a:buFont typeface="Arial" panose="020B0604020202020204" pitchFamily="34" charset="0"/>
              <a:buChar char="•"/>
              <a:defRPr/>
            </a:pPr>
            <a:r>
              <a:rPr lang="en-GB" sz="1200" dirty="0">
                <a:solidFill>
                  <a:schemeClr val="tx1"/>
                </a:solidFill>
              </a:rPr>
              <a:t>Residential field course to study coasts</a:t>
            </a:r>
          </a:p>
          <a:p>
            <a:pPr eaLnBrk="1" hangingPunct="1">
              <a:defRPr/>
            </a:pPr>
            <a:endParaRPr lang="en-GB" sz="1200" dirty="0">
              <a:solidFill>
                <a:schemeClr val="tx1"/>
              </a:solidFill>
            </a:endParaRPr>
          </a:p>
          <a:p>
            <a:pPr algn="ctr" eaLnBrk="1" hangingPunct="1">
              <a:defRPr/>
            </a:pPr>
            <a:endParaRPr lang="en-GB" sz="1200" b="1" u="sng" dirty="0">
              <a:solidFill>
                <a:schemeClr val="tx1"/>
              </a:solidFill>
            </a:endParaRPr>
          </a:p>
        </p:txBody>
      </p:sp>
    </p:spTree>
    <p:extLst>
      <p:ext uri="{BB962C8B-B14F-4D97-AF65-F5344CB8AC3E}">
        <p14:creationId xmlns:p14="http://schemas.microsoft.com/office/powerpoint/2010/main" val="1368901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ge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54672"/>
            <a:ext cx="4076700" cy="4076701"/>
          </a:xfrm>
          <a:prstGeom prst="rect">
            <a:avLst/>
          </a:prstGeom>
          <a:noFill/>
          <a:extLst>
            <a:ext uri="{909E8E84-426E-40DD-AFC4-6F175D3DCCD1}">
              <a14:hiddenFill xmlns:a14="http://schemas.microsoft.com/office/drawing/2010/main">
                <a:solidFill>
                  <a:srgbClr val="FFFFFF"/>
                </a:solidFill>
              </a14:hiddenFill>
            </a:ext>
          </a:extLst>
        </p:spPr>
      </p:pic>
      <p:sp>
        <p:nvSpPr>
          <p:cNvPr id="23557" name="AutoShape 5"/>
          <p:cNvSpPr>
            <a:spLocks noChangeArrowheads="1"/>
          </p:cNvSpPr>
          <p:nvPr/>
        </p:nvSpPr>
        <p:spPr bwMode="auto">
          <a:xfrm>
            <a:off x="4572000" y="154672"/>
            <a:ext cx="4343400" cy="1752600"/>
          </a:xfrm>
          <a:prstGeom prst="wedgeRoundRectCallout">
            <a:avLst>
              <a:gd name="adj1" fmla="val -72189"/>
              <a:gd name="adj2" fmla="val 34725"/>
              <a:gd name="adj3" fmla="val 16667"/>
            </a:avLst>
          </a:prstGeom>
          <a:solidFill>
            <a:srgbClr val="CCECFF"/>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2400" b="1" dirty="0">
                <a:latin typeface="Century Gothic" pitchFamily="34" charset="0"/>
              </a:rPr>
              <a:t>A SUCCESSFUL DEPARTMENT</a:t>
            </a:r>
            <a:endParaRPr lang="en-GB" altLang="en-US" sz="2400" b="1" u="sng" dirty="0">
              <a:latin typeface="Century Gothic" pitchFamily="34" charset="0"/>
            </a:endParaRPr>
          </a:p>
          <a:p>
            <a:pPr algn="ctr" eaLnBrk="1" hangingPunct="1">
              <a:spcBef>
                <a:spcPct val="0"/>
              </a:spcBef>
              <a:buFontTx/>
              <a:buNone/>
            </a:pPr>
            <a:r>
              <a:rPr lang="en-GB" altLang="en-US" sz="2400" dirty="0">
                <a:latin typeface="Century Gothic" pitchFamily="34" charset="0"/>
              </a:rPr>
              <a:t>“Geography con</a:t>
            </a:r>
            <a:r>
              <a:rPr lang="en-GB" altLang="en-US" sz="2400" i="1" dirty="0">
                <a:latin typeface="Century Gothic" pitchFamily="34" charset="0"/>
              </a:rPr>
              <a:t>sistently</a:t>
            </a:r>
            <a:r>
              <a:rPr lang="en-GB" altLang="en-US" sz="2400" dirty="0">
                <a:latin typeface="Century Gothic" pitchFamily="34" charset="0"/>
              </a:rPr>
              <a:t>  performs well at A Level”</a:t>
            </a:r>
            <a:endParaRPr lang="en-GB" altLang="en-US" sz="1800" dirty="0"/>
          </a:p>
          <a:p>
            <a:pPr algn="ctr" eaLnBrk="1" hangingPunct="1">
              <a:spcBef>
                <a:spcPct val="0"/>
              </a:spcBef>
              <a:buFontTx/>
              <a:buNone/>
            </a:pPr>
            <a:endParaRPr lang="en-GB" altLang="en-US" sz="1800" dirty="0">
              <a:latin typeface="Arial Black" pitchFamily="34" charset="0"/>
            </a:endParaRPr>
          </a:p>
          <a:p>
            <a:pPr algn="ctr" eaLnBrk="1" hangingPunct="1">
              <a:spcBef>
                <a:spcPct val="0"/>
              </a:spcBef>
              <a:buFontTx/>
              <a:buNone/>
            </a:pPr>
            <a:endParaRPr lang="en-GB" altLang="en-US" sz="1800" dirty="0">
              <a:latin typeface="Arial Black" pitchFamily="34" charset="0"/>
            </a:endParaRPr>
          </a:p>
          <a:p>
            <a:pPr algn="ctr" eaLnBrk="1" hangingPunct="1">
              <a:spcBef>
                <a:spcPct val="0"/>
              </a:spcBef>
              <a:buFontTx/>
              <a:buNone/>
            </a:pPr>
            <a:endParaRPr lang="en-GB" altLang="en-US" sz="1800" dirty="0">
              <a:latin typeface="Arial Black" pitchFamily="34" charset="0"/>
            </a:endParaRPr>
          </a:p>
          <a:p>
            <a:pPr algn="ctr" eaLnBrk="1" hangingPunct="1">
              <a:spcBef>
                <a:spcPct val="0"/>
              </a:spcBef>
              <a:buFontTx/>
              <a:buNone/>
            </a:pPr>
            <a:endParaRPr lang="en-US" altLang="en-US" sz="1800" dirty="0">
              <a:latin typeface="Arial Black" pitchFamily="34" charset="0"/>
            </a:endParaRPr>
          </a:p>
        </p:txBody>
      </p:sp>
      <p:sp>
        <p:nvSpPr>
          <p:cNvPr id="23559" name="AutoShape 7"/>
          <p:cNvSpPr>
            <a:spLocks noChangeArrowheads="1"/>
          </p:cNvSpPr>
          <p:nvPr/>
        </p:nvSpPr>
        <p:spPr bwMode="auto">
          <a:xfrm>
            <a:off x="6400800" y="2059672"/>
            <a:ext cx="2362200" cy="1371600"/>
          </a:xfrm>
          <a:prstGeom prst="wedgeRoundRectCallout">
            <a:avLst>
              <a:gd name="adj1" fmla="val -168680"/>
              <a:gd name="adj2" fmla="val -37138"/>
              <a:gd name="adj3" fmla="val 16667"/>
            </a:avLst>
          </a:prstGeom>
          <a:solidFill>
            <a:srgbClr val="CCECFF"/>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2400" b="1" dirty="0">
                <a:solidFill>
                  <a:srgbClr val="FF0000"/>
                </a:solidFill>
                <a:latin typeface="Century Gothic" pitchFamily="34" charset="0"/>
              </a:rPr>
              <a:t>100%</a:t>
            </a:r>
            <a:r>
              <a:rPr lang="en-GB" altLang="en-US" sz="2400" dirty="0">
                <a:latin typeface="Century Gothic" pitchFamily="34" charset="0"/>
              </a:rPr>
              <a:t> A Level pass rate since 2005</a:t>
            </a:r>
            <a:endParaRPr lang="en-GB" altLang="en-US" sz="1800" dirty="0"/>
          </a:p>
          <a:p>
            <a:pPr algn="ctr" eaLnBrk="1" hangingPunct="1">
              <a:spcBef>
                <a:spcPct val="0"/>
              </a:spcBef>
              <a:buFontTx/>
              <a:buNone/>
            </a:pPr>
            <a:endParaRPr lang="en-US" altLang="en-US" sz="1800" dirty="0"/>
          </a:p>
        </p:txBody>
      </p:sp>
      <p:sp>
        <p:nvSpPr>
          <p:cNvPr id="23561" name="AutoShape 9"/>
          <p:cNvSpPr>
            <a:spLocks noChangeArrowheads="1"/>
          </p:cNvSpPr>
          <p:nvPr/>
        </p:nvSpPr>
        <p:spPr bwMode="auto">
          <a:xfrm>
            <a:off x="4572001" y="3613240"/>
            <a:ext cx="4425288" cy="2090648"/>
          </a:xfrm>
          <a:prstGeom prst="wedgeRoundRectCallout">
            <a:avLst>
              <a:gd name="adj1" fmla="val -78025"/>
              <a:gd name="adj2" fmla="val -67981"/>
              <a:gd name="adj3" fmla="val 16667"/>
            </a:avLst>
          </a:prstGeom>
          <a:solidFill>
            <a:srgbClr val="CCECFF"/>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None/>
            </a:pPr>
            <a:r>
              <a:rPr lang="en-GB" altLang="en-US" sz="2400" b="1" dirty="0">
                <a:solidFill>
                  <a:srgbClr val="FF0000"/>
                </a:solidFill>
                <a:latin typeface="Century Gothic" pitchFamily="34" charset="0"/>
              </a:rPr>
              <a:t>100%</a:t>
            </a:r>
            <a:r>
              <a:rPr lang="en-GB" altLang="en-US" sz="2400" dirty="0">
                <a:latin typeface="Century Gothic" pitchFamily="34" charset="0"/>
              </a:rPr>
              <a:t> of students achieved A*-A at A2 in 2018</a:t>
            </a:r>
          </a:p>
          <a:p>
            <a:pPr algn="ctr">
              <a:spcBef>
                <a:spcPct val="0"/>
              </a:spcBef>
              <a:buNone/>
            </a:pPr>
            <a:r>
              <a:rPr lang="en-GB" altLang="en-US" sz="2400" b="1" dirty="0">
                <a:solidFill>
                  <a:srgbClr val="FF0000"/>
                </a:solidFill>
                <a:latin typeface="Century Gothic" pitchFamily="34" charset="0"/>
              </a:rPr>
              <a:t>100% </a:t>
            </a:r>
            <a:r>
              <a:rPr lang="en-GB" altLang="en-US" sz="2400" dirty="0">
                <a:latin typeface="Century Gothic" pitchFamily="34" charset="0"/>
              </a:rPr>
              <a:t>of CCHS students achieved A-C at A2 in summer of 2019</a:t>
            </a:r>
          </a:p>
        </p:txBody>
      </p:sp>
      <p:sp>
        <p:nvSpPr>
          <p:cNvPr id="7" name="AutoShape 7"/>
          <p:cNvSpPr>
            <a:spLocks noChangeArrowheads="1"/>
          </p:cNvSpPr>
          <p:nvPr/>
        </p:nvSpPr>
        <p:spPr bwMode="auto">
          <a:xfrm>
            <a:off x="341645" y="4829612"/>
            <a:ext cx="4114800" cy="1219200"/>
          </a:xfrm>
          <a:prstGeom prst="wedgeRoundRectCallout">
            <a:avLst>
              <a:gd name="adj1" fmla="val 5255"/>
              <a:gd name="adj2" fmla="val -145722"/>
              <a:gd name="adj3" fmla="val 16667"/>
            </a:avLst>
          </a:prstGeom>
          <a:solidFill>
            <a:srgbClr val="CCECFF"/>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None/>
            </a:pPr>
            <a:r>
              <a:rPr lang="en-GB" altLang="en-US" sz="2400" b="1" dirty="0">
                <a:solidFill>
                  <a:srgbClr val="FF0000"/>
                </a:solidFill>
                <a:latin typeface="Century Gothic" pitchFamily="34" charset="0"/>
              </a:rPr>
              <a:t>100%</a:t>
            </a:r>
            <a:r>
              <a:rPr lang="en-GB" altLang="en-US" sz="2400" dirty="0">
                <a:latin typeface="Century Gothic" pitchFamily="34" charset="0"/>
              </a:rPr>
              <a:t> A-D grades predicted for summer 2020</a:t>
            </a:r>
          </a:p>
          <a:p>
            <a:pPr algn="ctr" eaLnBrk="1" hangingPunct="1">
              <a:spcBef>
                <a:spcPct val="0"/>
              </a:spcBef>
              <a:buFontTx/>
              <a:buNone/>
            </a:pPr>
            <a:endParaRPr lang="en-GB" altLang="en-US" sz="1800" dirty="0"/>
          </a:p>
        </p:txBody>
      </p:sp>
      <p:sp>
        <p:nvSpPr>
          <p:cNvPr id="12295" name="TextBox 1"/>
          <p:cNvSpPr txBox="1">
            <a:spLocks noChangeArrowheads="1"/>
          </p:cNvSpPr>
          <p:nvPr/>
        </p:nvSpPr>
        <p:spPr bwMode="auto">
          <a:xfrm>
            <a:off x="5410200" y="60960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solidFill>
                <a:schemeClr val="bg1"/>
              </a:solidFill>
              <a:latin typeface="Arial Black" pitchFamily="34" charset="0"/>
            </a:endParaRPr>
          </a:p>
        </p:txBody>
      </p:sp>
      <p:sp>
        <p:nvSpPr>
          <p:cNvPr id="12296" name="TextBox 2"/>
          <p:cNvSpPr txBox="1">
            <a:spLocks noChangeArrowheads="1"/>
          </p:cNvSpPr>
          <p:nvPr/>
        </p:nvSpPr>
        <p:spPr bwMode="auto">
          <a:xfrm>
            <a:off x="6984624" y="5560319"/>
            <a:ext cx="20126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4000" u="sng" dirty="0">
                <a:latin typeface="Century Gothic" pitchFamily="34" charset="0"/>
              </a:rPr>
              <a:t>Our boasts!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266" y="6048812"/>
            <a:ext cx="5056359" cy="809188"/>
          </a:xfrm>
          <a:prstGeom prst="rect">
            <a:avLst/>
          </a:prstGeom>
        </p:spPr>
      </p:pic>
    </p:spTree>
    <p:extLst>
      <p:ext uri="{BB962C8B-B14F-4D97-AF65-F5344CB8AC3E}">
        <p14:creationId xmlns:p14="http://schemas.microsoft.com/office/powerpoint/2010/main" val="4216816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fade">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9"/>
                                        </p:tgtEl>
                                        <p:attrNameLst>
                                          <p:attrName>style.visibility</p:attrName>
                                        </p:attrNameLst>
                                      </p:cBhvr>
                                      <p:to>
                                        <p:strVal val="visible"/>
                                      </p:to>
                                    </p:set>
                                    <p:animEffect transition="in" filter="fade">
                                      <p:cBhvr>
                                        <p:cTn id="12" dur="500"/>
                                        <p:tgtEl>
                                          <p:spTgt spid="235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61"/>
                                        </p:tgtEl>
                                        <p:attrNameLst>
                                          <p:attrName>style.visibility</p:attrName>
                                        </p:attrNameLst>
                                      </p:cBhvr>
                                      <p:to>
                                        <p:strVal val="visible"/>
                                      </p:to>
                                    </p:set>
                                    <p:animEffect transition="in" filter="fade">
                                      <p:cBhvr>
                                        <p:cTn id="17" dur="500"/>
                                        <p:tgtEl>
                                          <p:spTgt spid="235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9" grpId="0" animBg="1"/>
      <p:bldP spid="23561"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5360</TotalTime>
  <Words>1330</Words>
  <Application>Microsoft Office PowerPoint</Application>
  <PresentationFormat>On-screen Show (4:3)</PresentationFormat>
  <Paragraphs>151</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Black</vt:lpstr>
      <vt:lpstr>Calibri</vt:lpstr>
      <vt:lpstr>Century Gothic</vt:lpstr>
      <vt:lpstr>Informal Roman</vt:lpstr>
      <vt:lpstr>Jokerman</vt:lpstr>
      <vt:lpstr>Office Theme</vt:lpstr>
      <vt:lpstr>6th Form Geography</vt:lpstr>
      <vt:lpstr>Geography in the News</vt:lpstr>
      <vt:lpstr>PowerPoint Presentation</vt:lpstr>
      <vt:lpstr>SO WHAT’S IT ALL ABOUT? Mission statement</vt:lpstr>
      <vt:lpstr>What will I study?</vt:lpstr>
      <vt:lpstr>PowerPoint Presentation</vt:lpstr>
      <vt:lpstr>Fieldwork…..</vt:lpstr>
      <vt:lpstr>PowerPoint Presentation</vt:lpstr>
      <vt:lpstr>PowerPoint Presentation</vt:lpstr>
      <vt:lpstr>Who is this course for?</vt:lpstr>
      <vt:lpstr>Where can I go with Geography?</vt:lpstr>
      <vt:lpstr>Not convinced yet?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Reynolds</dc:creator>
  <cp:lastModifiedBy>Caroline</cp:lastModifiedBy>
  <cp:revision>135</cp:revision>
  <dcterms:created xsi:type="dcterms:W3CDTF">2016-11-25T20:12:22Z</dcterms:created>
  <dcterms:modified xsi:type="dcterms:W3CDTF">2019-12-03T13:37:13Z</dcterms:modified>
</cp:coreProperties>
</file>