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60" r:id="rId2"/>
    <p:sldId id="362" r:id="rId3"/>
    <p:sldId id="364" r:id="rId4"/>
    <p:sldId id="366" r:id="rId5"/>
    <p:sldId id="375" r:id="rId6"/>
    <p:sldId id="372" r:id="rId7"/>
    <p:sldId id="371" r:id="rId8"/>
    <p:sldId id="363" r:id="rId9"/>
    <p:sldId id="376" r:id="rId10"/>
    <p:sldId id="369" r:id="rId11"/>
    <p:sldId id="3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06" autoAdjust="0"/>
    <p:restoredTop sz="94388" autoAdjust="0"/>
  </p:normalViewPr>
  <p:slideViewPr>
    <p:cSldViewPr snapToGrid="0" snapToObjects="1">
      <p:cViewPr varScale="1">
        <p:scale>
          <a:sx n="69" d="100"/>
          <a:sy n="69" d="100"/>
        </p:scale>
        <p:origin x="5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05/11/2020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>
                <a:solidFill>
                  <a:srgbClr val="FF0000"/>
                </a:solidFill>
              </a:rPr>
              <a:t>Further Mathematics A Level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Sixth Form Open Evening</a:t>
            </a:r>
          </a:p>
        </p:txBody>
      </p:sp>
    </p:spTree>
    <p:extLst>
      <p:ext uri="{BB962C8B-B14F-4D97-AF65-F5344CB8AC3E}">
        <p14:creationId xmlns:p14="http://schemas.microsoft.com/office/powerpoint/2010/main" val="251201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8266" y="1632757"/>
            <a:ext cx="8328320" cy="4392706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Must have at least a </a:t>
            </a:r>
            <a:r>
              <a:rPr lang="en-US" sz="3200"/>
              <a:t>Grade 7 </a:t>
            </a:r>
            <a:r>
              <a:rPr lang="en-US" sz="3200" dirty="0"/>
              <a:t>at GCSE Higher Tier – for those who are exceptionally good at Mathematics.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Hard work and perseverance is necessary, but worth it in the end!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Regular attendance at lessons is essential.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3200" dirty="0"/>
              <a:t>A well thought-of A Level which is ideally suited to those who are thinking of studying Mathematics at university – although not an essential entry requirement.</a:t>
            </a:r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64" y="5705854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83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29199" y="2418800"/>
            <a:ext cx="6495806" cy="3711669"/>
          </a:xfrm>
        </p:spPr>
        <p:txBody>
          <a:bodyPr>
            <a:normAutofit/>
          </a:bodyPr>
          <a:lstStyle/>
          <a:p>
            <a:pPr algn="ctr"/>
            <a:r>
              <a:rPr lang="en-GB" sz="10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  <p:pic>
        <p:nvPicPr>
          <p:cNvPr id="5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64" y="5705854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11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83" y="284536"/>
            <a:ext cx="7221474" cy="1362113"/>
          </a:xfrm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rgbClr val="FF0000"/>
                </a:solidFill>
              </a:rPr>
              <a:t>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44" y="1661820"/>
            <a:ext cx="8509195" cy="3986213"/>
          </a:xfrm>
        </p:spPr>
        <p:txBody>
          <a:bodyPr>
            <a:noAutofit/>
          </a:bodyPr>
          <a:lstStyle/>
          <a:p>
            <a:pPr marL="118872" indent="0">
              <a:buClr>
                <a:srgbClr val="FF0000"/>
              </a:buCl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To be able to enroll onto A level Further Mathematics you need: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Grade 7-9 GCSE Mathematics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Followed the Higher syllabus 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Have a love for the subject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latin typeface="+mj-lt"/>
              </a:rPr>
              <a:t>Hard work ethic </a:t>
            </a:r>
          </a:p>
          <a:p>
            <a:pPr marL="0" indent="0">
              <a:buClr>
                <a:srgbClr val="FF0000"/>
              </a:buClr>
              <a:buNone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Desirable 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Need it for your future career and want to continue to study Mathematics at university.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Just enjoy doing Mathematics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US" dirty="0">
              <a:latin typeface="+mj-lt"/>
            </a:endParaRPr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64" y="5705854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219969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040" y="361631"/>
            <a:ext cx="8474231" cy="136211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91031351"/>
              </p:ext>
            </p:extLst>
          </p:nvPr>
        </p:nvGraphicFramePr>
        <p:xfrm>
          <a:off x="536332" y="1589941"/>
          <a:ext cx="8062546" cy="501161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324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1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38909">
                <a:tc>
                  <a:txBody>
                    <a:bodyPr/>
                    <a:lstStyle/>
                    <a:p>
                      <a:r>
                        <a:rPr lang="en-GB" sz="2800" dirty="0"/>
                        <a:t>Year 12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en-GB" sz="2800" dirty="0"/>
                        <a:t>Year 13 - A Level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Core </a:t>
                      </a: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Pure Mathematics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Paper 1: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Core </a:t>
                      </a: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Pure Mathematics 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Decision Mathematics 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Paper 2: </a:t>
                      </a:r>
                      <a:r>
                        <a:rPr lang="en-GB" sz="2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Core Pure </a:t>
                      </a: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Mathematics 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3177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Paper 3: </a:t>
                      </a:r>
                      <a:r>
                        <a:rPr lang="en-GB" sz="2400" dirty="0"/>
                        <a:t>Decision Maths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3177">
                <a:tc>
                  <a:txBody>
                    <a:bodyPr/>
                    <a:lstStyle/>
                    <a:p>
                      <a:endParaRPr lang="en-GB" sz="2800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Paper 4: </a:t>
                      </a:r>
                      <a:r>
                        <a:rPr lang="en-GB" sz="2400" dirty="0"/>
                        <a:t>Further Mechanics</a:t>
                      </a:r>
                      <a:endParaRPr lang="en-GB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482032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Important Facts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7418" y="1769192"/>
            <a:ext cx="81768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You must do A Level Mathematics to do A Level Further Mathematics.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Some overlap between Maths and Further Maths in some modules – doing Further Maths will benefit Mathematics.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3200" dirty="0"/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3200" b="1" dirty="0"/>
              <a:t>NO COURSEWORK </a:t>
            </a:r>
            <a:r>
              <a:rPr lang="en-GB" sz="3200" dirty="0"/>
              <a:t>– all exam based.</a:t>
            </a:r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64" y="5705854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0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Important Facts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706" y="1169377"/>
            <a:ext cx="81768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All papers are with a calculator. You will need a more advanced calculator</a:t>
            </a:r>
          </a:p>
          <a:p>
            <a:pPr>
              <a:buClr>
                <a:srgbClr val="FF0000"/>
              </a:buClr>
            </a:pPr>
            <a:r>
              <a:rPr lang="en-GB" sz="3200" dirty="0"/>
              <a:t>Casio fx991-EX is the minimum requirement</a:t>
            </a:r>
            <a:br>
              <a:rPr lang="en-GB" sz="3200" dirty="0"/>
            </a:br>
            <a:endParaRPr lang="en-GB" sz="3200" dirty="0"/>
          </a:p>
          <a:p>
            <a:pPr marL="571500" indent="-5715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3200" b="1" dirty="0"/>
              <a:t>NO COURSEWORK </a:t>
            </a:r>
            <a:r>
              <a:rPr lang="en-GB" sz="3200" dirty="0"/>
              <a:t>– all exam based.</a:t>
            </a:r>
            <a:br>
              <a:rPr lang="en-GB" sz="3200" dirty="0"/>
            </a:br>
            <a:endParaRPr lang="en-GB" sz="3200" dirty="0"/>
          </a:p>
          <a:p>
            <a:pPr marL="571500" indent="-5715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3200" dirty="0"/>
              <a:t>A level Further Mathematics has a 50:50 between pure to applied content*.</a:t>
            </a:r>
          </a:p>
          <a:p>
            <a:pPr>
              <a:buClr>
                <a:srgbClr val="FF0000"/>
              </a:buClr>
            </a:pPr>
            <a:r>
              <a:rPr lang="en-GB" sz="3200" dirty="0"/>
              <a:t>*applied maths will be decision and mechanics</a:t>
            </a:r>
          </a:p>
          <a:p>
            <a:pPr>
              <a:buClr>
                <a:srgbClr val="FF0000"/>
              </a:buClr>
            </a:pPr>
            <a:endParaRPr lang="en-GB" sz="3600" dirty="0"/>
          </a:p>
          <a:p>
            <a:pPr marL="571500" indent="-5715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3600" dirty="0"/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358" y="5449180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333711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How is Y12 and Y13 delivered?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66472"/>
            <a:ext cx="8229600" cy="4525963"/>
          </a:xfrm>
        </p:spPr>
        <p:txBody>
          <a:bodyPr>
            <a:normAutofit fontScale="92500"/>
          </a:bodyPr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800" dirty="0"/>
          </a:p>
          <a:p>
            <a:r>
              <a:rPr lang="en-GB" dirty="0"/>
              <a:t>All content is delivered during 5 lessons per week.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Students will have two teachers. One for 3 lessons (who will teach the pure content and some applied) and the other for 2 lessons (who will teach the rest of the applied content).</a:t>
            </a:r>
          </a:p>
          <a:p>
            <a:pPr marL="0" indent="0">
              <a:buNone/>
            </a:pPr>
            <a:r>
              <a:rPr lang="en-GB" dirty="0"/>
              <a:t>*applied maths will be decision and mechanics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357" y="5392435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472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Assessment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6706" y="1381258"/>
            <a:ext cx="817684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600" dirty="0"/>
              <a:t>Students are assessed via chapter tests and also progress check assessments once every term.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600" dirty="0"/>
              <a:t>Students should expect to receive homework every week.</a:t>
            </a:r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en-GB" sz="2600" dirty="0"/>
          </a:p>
          <a:p>
            <a:pPr marL="457200" indent="-45720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GB" sz="2600" dirty="0"/>
              <a:t>Independent study is also expected and students should each have their own independent study folder which is checked regularly.</a:t>
            </a:r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358" y="5474686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61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83" y="284536"/>
            <a:ext cx="8684146" cy="1362113"/>
          </a:xfrm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rgbClr val="FF0000"/>
                </a:solidFill>
              </a:rPr>
              <a:t>Reasons to study further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034" y="1472602"/>
            <a:ext cx="8509195" cy="4233252"/>
          </a:xfrm>
        </p:spPr>
        <p:txBody>
          <a:bodyPr>
            <a:noAutofit/>
          </a:bodyPr>
          <a:lstStyle/>
          <a:p>
            <a:pPr marL="0" indent="0">
              <a:buClr>
                <a:srgbClr val="FF0000"/>
              </a:buClr>
              <a:buNone/>
            </a:pPr>
            <a:endParaRPr lang="en-GB" sz="2400" dirty="0"/>
          </a:p>
          <a:p>
            <a:pPr marL="0" indent="0">
              <a:buClr>
                <a:srgbClr val="FF0000"/>
              </a:buClr>
              <a:buNone/>
            </a:pPr>
            <a:r>
              <a:rPr lang="en-GB" sz="2400" dirty="0"/>
              <a:t>“Maths skills are in high demand – meaning that people with the right qualifications will not only be able to command a high salary, they will also have a lot of choices in the job market, meaning that they can have the ability to find a job which suits them and interests them.”</a:t>
            </a:r>
          </a:p>
          <a:p>
            <a:pPr marL="0" indent="0">
              <a:buClr>
                <a:srgbClr val="FF0000"/>
              </a:buClr>
              <a:buNone/>
            </a:pPr>
            <a:endParaRPr lang="en-GB" sz="2400" dirty="0"/>
          </a:p>
          <a:p>
            <a:pPr marL="0" indent="0">
              <a:buClr>
                <a:srgbClr val="FF0000"/>
              </a:buClr>
              <a:buNone/>
            </a:pPr>
            <a:r>
              <a:rPr lang="en-GB" sz="2400" dirty="0"/>
              <a:t>“</a:t>
            </a:r>
            <a:r>
              <a:rPr lang="en-GB" sz="2400" i="1" dirty="0"/>
              <a:t>Almost 30 per cent of skill shortage vacancies in 2015 were linked to a lack of ‘complex’ numerical/statistical skills.”</a:t>
            </a:r>
            <a:endParaRPr lang="en-GB" sz="2400" dirty="0"/>
          </a:p>
        </p:txBody>
      </p:sp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64" y="5705854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85746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083" y="284536"/>
            <a:ext cx="8684146" cy="1362113"/>
          </a:xfrm>
        </p:spPr>
        <p:txBody>
          <a:bodyPr>
            <a:normAutofit/>
          </a:bodyPr>
          <a:lstStyle/>
          <a:p>
            <a:r>
              <a:rPr lang="en-US" sz="4200" b="1" dirty="0">
                <a:solidFill>
                  <a:srgbClr val="FF0000"/>
                </a:solidFill>
              </a:rPr>
              <a:t>Reasons to study further mathematics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83" t="25493" r="37221" b="26137"/>
          <a:stretch/>
        </p:blipFill>
        <p:spPr>
          <a:xfrm>
            <a:off x="696035" y="1414637"/>
            <a:ext cx="6474772" cy="3948034"/>
          </a:xfrm>
          <a:prstGeom prst="rect">
            <a:avLst/>
          </a:prstGeom>
        </p:spPr>
      </p:pic>
      <p:pic>
        <p:nvPicPr>
          <p:cNvPr id="4" name="Picture 2" descr="J:\Logo\CCHS_logo_with_legen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264" y="5705854"/>
            <a:ext cx="5399543" cy="115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519223" y="5282206"/>
            <a:ext cx="8092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figures, from the Department for Education, draw on tax data to reveal what people in England who took their A-levels in 2010/11 were earning in 2016/17.</a:t>
            </a:r>
          </a:p>
        </p:txBody>
      </p:sp>
    </p:spTree>
    <p:extLst>
      <p:ext uri="{BB962C8B-B14F-4D97-AF65-F5344CB8AC3E}">
        <p14:creationId xmlns:p14="http://schemas.microsoft.com/office/powerpoint/2010/main" val="2134601475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4400</TotalTime>
  <Words>462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Office Theme</vt:lpstr>
      <vt:lpstr>Further Mathematics A Level</vt:lpstr>
      <vt:lpstr>Requirements</vt:lpstr>
      <vt:lpstr>Content</vt:lpstr>
      <vt:lpstr>Important Facts</vt:lpstr>
      <vt:lpstr>Important Facts</vt:lpstr>
      <vt:lpstr>How is Y12 and Y13 delivered?</vt:lpstr>
      <vt:lpstr>Assessment</vt:lpstr>
      <vt:lpstr>Reasons to study further mathematics</vt:lpstr>
      <vt:lpstr>Reasons to study further mathematics</vt:lpstr>
      <vt:lpstr>Summary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C.Salehi</cp:lastModifiedBy>
  <cp:revision>135</cp:revision>
  <dcterms:created xsi:type="dcterms:W3CDTF">2016-11-25T20:12:22Z</dcterms:created>
  <dcterms:modified xsi:type="dcterms:W3CDTF">2020-11-05T15:44:26Z</dcterms:modified>
</cp:coreProperties>
</file>