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19"/>
  </p:handoutMasterIdLst>
  <p:sldIdLst>
    <p:sldId id="256" r:id="rId2"/>
    <p:sldId id="278" r:id="rId3"/>
    <p:sldId id="257" r:id="rId4"/>
    <p:sldId id="277" r:id="rId5"/>
    <p:sldId id="279" r:id="rId6"/>
    <p:sldId id="280" r:id="rId7"/>
    <p:sldId id="295" r:id="rId8"/>
    <p:sldId id="281" r:id="rId9"/>
    <p:sldId id="282" r:id="rId10"/>
    <p:sldId id="283" r:id="rId11"/>
    <p:sldId id="285" r:id="rId12"/>
    <p:sldId id="284" r:id="rId13"/>
    <p:sldId id="286" r:id="rId14"/>
    <p:sldId id="287" r:id="rId15"/>
    <p:sldId id="288" r:id="rId16"/>
    <p:sldId id="290" r:id="rId17"/>
    <p:sldId id="293"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21A7845-274F-43F1-96C3-FF9B3F24EB3E}" type="datetimeFigureOut">
              <a:rPr lang="en-GB" smtClean="0"/>
              <a:t>03/12/2019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C82AF98-A3C8-4663-982F-B0E2878EA4A9}" type="slidenum">
              <a:rPr lang="en-GB" smtClean="0"/>
              <a:t>‹#›</a:t>
            </a:fld>
            <a:endParaRPr lang="en-GB"/>
          </a:p>
        </p:txBody>
      </p:sp>
    </p:spTree>
    <p:extLst>
      <p:ext uri="{BB962C8B-B14F-4D97-AF65-F5344CB8AC3E}">
        <p14:creationId xmlns:p14="http://schemas.microsoft.com/office/powerpoint/2010/main" val="24552996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ED1932D-0D39-421E-938D-C07829FDA02C}" type="datetimeFigureOut">
              <a:rPr lang="en-GB" smtClean="0">
                <a:solidFill>
                  <a:prstClr val="black">
                    <a:tint val="75000"/>
                  </a:prstClr>
                </a:solidFill>
              </a:rPr>
              <a:pPr/>
              <a:t>03/12/2019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4CD2C7-7C17-4BAE-90EE-C8C7898413F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9492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D1932D-0D39-421E-938D-C07829FDA02C}" type="datetimeFigureOut">
              <a:rPr lang="en-GB" smtClean="0">
                <a:solidFill>
                  <a:prstClr val="black">
                    <a:tint val="75000"/>
                  </a:prstClr>
                </a:solidFill>
              </a:rPr>
              <a:pPr/>
              <a:t>03/12/2019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4CD2C7-7C17-4BAE-90EE-C8C7898413F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3126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D1932D-0D39-421E-938D-C07829FDA02C}" type="datetimeFigureOut">
              <a:rPr lang="en-GB" smtClean="0">
                <a:solidFill>
                  <a:prstClr val="black">
                    <a:tint val="75000"/>
                  </a:prstClr>
                </a:solidFill>
              </a:rPr>
              <a:pPr/>
              <a:t>03/12/2019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4CD2C7-7C17-4BAE-90EE-C8C7898413F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8633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D1932D-0D39-421E-938D-C07829FDA02C}" type="datetimeFigureOut">
              <a:rPr lang="en-GB" smtClean="0">
                <a:solidFill>
                  <a:prstClr val="black">
                    <a:tint val="75000"/>
                  </a:prstClr>
                </a:solidFill>
              </a:rPr>
              <a:pPr/>
              <a:t>03/12/2019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4CD2C7-7C17-4BAE-90EE-C8C7898413F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1932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1932D-0D39-421E-938D-C07829FDA02C}" type="datetimeFigureOut">
              <a:rPr lang="en-GB" smtClean="0">
                <a:solidFill>
                  <a:prstClr val="black">
                    <a:tint val="75000"/>
                  </a:prstClr>
                </a:solidFill>
              </a:rPr>
              <a:pPr/>
              <a:t>03/12/2019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4CD2C7-7C17-4BAE-90EE-C8C7898413F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8517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ED1932D-0D39-421E-938D-C07829FDA02C}" type="datetimeFigureOut">
              <a:rPr lang="en-GB" smtClean="0">
                <a:solidFill>
                  <a:prstClr val="black">
                    <a:tint val="75000"/>
                  </a:prstClr>
                </a:solidFill>
              </a:rPr>
              <a:pPr/>
              <a:t>03/12/2019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34CD2C7-7C17-4BAE-90EE-C8C7898413F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39863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ED1932D-0D39-421E-938D-C07829FDA02C}" type="datetimeFigureOut">
              <a:rPr lang="en-GB" smtClean="0">
                <a:solidFill>
                  <a:prstClr val="black">
                    <a:tint val="75000"/>
                  </a:prstClr>
                </a:solidFill>
              </a:rPr>
              <a:pPr/>
              <a:t>03/12/2019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34CD2C7-7C17-4BAE-90EE-C8C7898413F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0608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ED1932D-0D39-421E-938D-C07829FDA02C}" type="datetimeFigureOut">
              <a:rPr lang="en-GB" smtClean="0">
                <a:solidFill>
                  <a:prstClr val="black">
                    <a:tint val="75000"/>
                  </a:prstClr>
                </a:solidFill>
              </a:rPr>
              <a:pPr/>
              <a:t>03/12/2019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34CD2C7-7C17-4BAE-90EE-C8C7898413F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5347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1932D-0D39-421E-938D-C07829FDA02C}" type="datetimeFigureOut">
              <a:rPr lang="en-GB" smtClean="0">
                <a:solidFill>
                  <a:prstClr val="black">
                    <a:tint val="75000"/>
                  </a:prstClr>
                </a:solidFill>
              </a:rPr>
              <a:pPr/>
              <a:t>03/12/2019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34CD2C7-7C17-4BAE-90EE-C8C7898413F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0503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D1932D-0D39-421E-938D-C07829FDA02C}" type="datetimeFigureOut">
              <a:rPr lang="en-GB" smtClean="0">
                <a:solidFill>
                  <a:prstClr val="black">
                    <a:tint val="75000"/>
                  </a:prstClr>
                </a:solidFill>
              </a:rPr>
              <a:pPr/>
              <a:t>03/12/2019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34CD2C7-7C17-4BAE-90EE-C8C7898413F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6173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D1932D-0D39-421E-938D-C07829FDA02C}" type="datetimeFigureOut">
              <a:rPr lang="en-GB" smtClean="0">
                <a:solidFill>
                  <a:prstClr val="black">
                    <a:tint val="75000"/>
                  </a:prstClr>
                </a:solidFill>
              </a:rPr>
              <a:pPr/>
              <a:t>03/12/2019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34CD2C7-7C17-4BAE-90EE-C8C7898413F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412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50000"/>
              </a:schemeClr>
            </a:gs>
            <a:gs pos="100000">
              <a:schemeClr val="bg1"/>
            </a:gs>
          </a:gsLst>
          <a:path path="rect">
            <a:fillToRect t="100000" r="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1932D-0D39-421E-938D-C07829FDA02C}" type="datetimeFigureOut">
              <a:rPr lang="en-GB" smtClean="0">
                <a:solidFill>
                  <a:prstClr val="black">
                    <a:tint val="75000"/>
                  </a:prstClr>
                </a:solidFill>
              </a:rPr>
              <a:pPr/>
              <a:t>03/12/2019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CD2C7-7C17-4BAE-90EE-C8C7898413F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94017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584325" cy="6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800" b="100000" l="200" r="99800">
                        <a14:backgroundMark x1="59800" y1="24800" x2="59800" y2="24800"/>
                        <a14:backgroundMark x1="81800" y1="39600" x2="81800" y2="39600"/>
                      </a14:backgroundRemoval>
                    </a14:imgEffect>
                  </a14:imgLayer>
                </a14:imgProps>
              </a:ext>
              <a:ext uri="{28A0092B-C50C-407E-A947-70E740481C1C}">
                <a14:useLocalDpi xmlns:a14="http://schemas.microsoft.com/office/drawing/2010/main" val="0"/>
              </a:ext>
            </a:extLst>
          </a:blip>
          <a:stretch>
            <a:fillRect/>
          </a:stretch>
        </p:blipFill>
        <p:spPr>
          <a:xfrm>
            <a:off x="179512" y="3216796"/>
            <a:ext cx="2051571" cy="205157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8266" y="6048812"/>
            <a:ext cx="5056359" cy="809188"/>
          </a:xfrm>
          <a:prstGeom prst="rect">
            <a:avLst/>
          </a:prstGeom>
        </p:spPr>
      </p:pic>
      <p:sp>
        <p:nvSpPr>
          <p:cNvPr id="9" name="Title 8"/>
          <p:cNvSpPr>
            <a:spLocks noGrp="1"/>
          </p:cNvSpPr>
          <p:nvPr>
            <p:ph type="title"/>
          </p:nvPr>
        </p:nvSpPr>
        <p:spPr>
          <a:xfrm>
            <a:off x="1691680" y="4725144"/>
            <a:ext cx="8229600" cy="1143000"/>
          </a:xfrm>
        </p:spPr>
        <p:txBody>
          <a:bodyPr>
            <a:normAutofit fontScale="90000"/>
          </a:bodyPr>
          <a:lstStyle/>
          <a:p>
            <a:pPr lvl="0">
              <a:spcBef>
                <a:spcPct val="20000"/>
              </a:spcBef>
            </a:pPr>
            <a:r>
              <a:rPr lang="en-GB" sz="6800" dirty="0" err="1">
                <a:solidFill>
                  <a:prstClr val="black">
                    <a:tint val="75000"/>
                  </a:prstClr>
                </a:solidFill>
                <a:latin typeface="Century Gothic"/>
                <a:ea typeface="+mn-ea"/>
                <a:cs typeface="+mn-cs"/>
              </a:rPr>
              <a:t>Oui</a:t>
            </a:r>
            <a:r>
              <a:rPr lang="en-GB" sz="6800" dirty="0">
                <a:solidFill>
                  <a:prstClr val="black">
                    <a:tint val="75000"/>
                  </a:prstClr>
                </a:solidFill>
                <a:latin typeface="Century Gothic"/>
                <a:ea typeface="+mn-ea"/>
                <a:cs typeface="+mn-cs"/>
              </a:rPr>
              <a:t>, </a:t>
            </a:r>
            <a:r>
              <a:rPr lang="en-GB" sz="6800" dirty="0" err="1">
                <a:solidFill>
                  <a:prstClr val="black">
                    <a:tint val="75000"/>
                  </a:prstClr>
                </a:solidFill>
                <a:latin typeface="Century Gothic"/>
                <a:ea typeface="+mn-ea"/>
                <a:cs typeface="+mn-cs"/>
              </a:rPr>
              <a:t>peut-être</a:t>
            </a:r>
            <a:r>
              <a:rPr lang="en-GB" sz="6800" dirty="0">
                <a:solidFill>
                  <a:prstClr val="black">
                    <a:tint val="75000"/>
                  </a:prstClr>
                </a:solidFill>
                <a:latin typeface="Century Gothic"/>
                <a:ea typeface="+mn-ea"/>
                <a:cs typeface="+mn-cs"/>
              </a:rPr>
              <a:t>!</a:t>
            </a:r>
            <a:br>
              <a:rPr lang="en-US" sz="6800" dirty="0">
                <a:solidFill>
                  <a:prstClr val="black">
                    <a:tint val="75000"/>
                  </a:prstClr>
                </a:solidFill>
                <a:latin typeface="Century Gothic"/>
                <a:ea typeface="+mn-ea"/>
                <a:cs typeface="+mn-cs"/>
              </a:rPr>
            </a:br>
            <a:endParaRPr lang="en-GB" dirty="0"/>
          </a:p>
        </p:txBody>
      </p:sp>
      <p:sp>
        <p:nvSpPr>
          <p:cNvPr id="10" name="Title 1"/>
          <p:cNvSpPr txBox="1">
            <a:spLocks/>
          </p:cNvSpPr>
          <p:nvPr/>
        </p:nvSpPr>
        <p:spPr>
          <a:xfrm>
            <a:off x="1064019" y="1700808"/>
            <a:ext cx="6982544" cy="3031977"/>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8800" b="0" i="0" u="none" strike="noStrike" kern="1200" cap="none" spc="0" normalizeH="0" baseline="0" noProof="0" dirty="0">
                <a:ln>
                  <a:noFill/>
                </a:ln>
                <a:solidFill>
                  <a:srgbClr val="2F5897"/>
                </a:solidFill>
                <a:effectLst>
                  <a:outerShdw blurRad="63500" dist="38100" dir="5400000" algn="t" rotWithShape="0">
                    <a:prstClr val="black">
                      <a:alpha val="25000"/>
                    </a:prstClr>
                  </a:outerShdw>
                </a:effectLst>
                <a:uLnTx/>
                <a:uFillTx/>
                <a:latin typeface="Palatino Linotype"/>
                <a:ea typeface="+mj-ea"/>
                <a:cs typeface="+mj-cs"/>
              </a:rPr>
              <a:t>A-level French?</a:t>
            </a:r>
            <a:endParaRPr kumimoji="0" lang="en-US" sz="8800" b="0" i="0" u="none" strike="noStrike" kern="1200" cap="none" spc="0" normalizeH="0" baseline="0" noProof="0" dirty="0">
              <a:ln>
                <a:noFill/>
              </a:ln>
              <a:solidFill>
                <a:srgbClr val="2F5897"/>
              </a:solidFill>
              <a:effectLst>
                <a:outerShdw blurRad="63500" dist="38100" dir="5400000" algn="t" rotWithShape="0">
                  <a:prstClr val="black">
                    <a:alpha val="25000"/>
                  </a:prstClr>
                </a:outerShdw>
              </a:effectLst>
              <a:uLnTx/>
              <a:uFillTx/>
              <a:latin typeface="Palatino Linotype"/>
              <a:ea typeface="+mj-ea"/>
              <a:cs typeface="+mj-cs"/>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188640"/>
            <a:ext cx="248126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553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584325" cy="6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266" y="6048812"/>
            <a:ext cx="5056359" cy="809188"/>
          </a:xfrm>
          <a:prstGeom prst="rect">
            <a:avLst/>
          </a:prstGeom>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936" t="17488" r="10000" b="11228"/>
          <a:stretch/>
        </p:blipFill>
        <p:spPr bwMode="auto">
          <a:xfrm>
            <a:off x="281256" y="628624"/>
            <a:ext cx="8611224" cy="542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8305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584325" cy="6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266" y="6048812"/>
            <a:ext cx="5056359" cy="809188"/>
          </a:xfrm>
          <a:prstGeom prst="rect">
            <a:avLst/>
          </a:prstGeom>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813" t="15417" r="12343" b="9375"/>
          <a:stretch/>
        </p:blipFill>
        <p:spPr bwMode="auto">
          <a:xfrm>
            <a:off x="683568" y="649971"/>
            <a:ext cx="7299960" cy="5501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8372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584325" cy="6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266" y="6048812"/>
            <a:ext cx="5056359" cy="809188"/>
          </a:xfrm>
          <a:prstGeom prst="rect">
            <a:avLst/>
          </a:prstGeom>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813" t="16875" r="12343" b="10417"/>
          <a:stretch/>
        </p:blipFill>
        <p:spPr bwMode="auto">
          <a:xfrm>
            <a:off x="777479" y="725926"/>
            <a:ext cx="7299960" cy="5318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0131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584325" cy="6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266" y="6048812"/>
            <a:ext cx="5056359" cy="809188"/>
          </a:xfrm>
          <a:prstGeom prst="rect">
            <a:avLst/>
          </a:prstGeom>
        </p:spPr>
      </p:pic>
      <p:sp>
        <p:nvSpPr>
          <p:cNvPr id="4" name="Title 1"/>
          <p:cNvSpPr txBox="1">
            <a:spLocks/>
          </p:cNvSpPr>
          <p:nvPr/>
        </p:nvSpPr>
        <p:spPr>
          <a:xfrm>
            <a:off x="457200" y="0"/>
            <a:ext cx="8229600" cy="112474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marL="0" marR="0" lvl="0" indent="0" algn="ctr" defTabSz="914400" rtl="0" eaLnBrk="1" fontAlgn="auto" latinLnBrk="0" hangingPunct="1">
              <a:lnSpc>
                <a:spcPts val="5800"/>
              </a:lnSpc>
              <a:spcBef>
                <a:spcPct val="0"/>
              </a:spcBef>
              <a:spcAft>
                <a:spcPts val="0"/>
              </a:spcAft>
              <a:buClrTx/>
              <a:buSzTx/>
              <a:buFontTx/>
              <a:buNone/>
              <a:tabLst/>
              <a:defRPr/>
            </a:pPr>
            <a:r>
              <a:rPr kumimoji="0" lang="en-US" sz="2800" b="1" i="0" u="none" strike="noStrike" kern="1200" cap="none" spc="0" normalizeH="0" baseline="0" noProof="0">
                <a:ln>
                  <a:noFill/>
                </a:ln>
                <a:solidFill>
                  <a:srgbClr val="2F5897"/>
                </a:solidFill>
                <a:effectLst>
                  <a:outerShdw blurRad="63500" dist="38100" dir="5400000" algn="t" rotWithShape="0">
                    <a:prstClr val="black">
                      <a:alpha val="25000"/>
                    </a:prstClr>
                  </a:outerShdw>
                </a:effectLst>
                <a:uLnTx/>
                <a:uFillTx/>
                <a:latin typeface="Palatino Linotype"/>
                <a:ea typeface="+mj-ea"/>
                <a:cs typeface="+mj-cs"/>
              </a:rPr>
              <a:t>A level Topics</a:t>
            </a:r>
            <a:endParaRPr kumimoji="0" lang="en-US" sz="2800" b="1" i="0" u="none" strike="noStrike" kern="1200" cap="none" spc="0" normalizeH="0" baseline="0" noProof="0" dirty="0">
              <a:ln>
                <a:noFill/>
              </a:ln>
              <a:solidFill>
                <a:srgbClr val="2F5897"/>
              </a:solidFill>
              <a:effectLst>
                <a:outerShdw blurRad="63500" dist="38100" dir="5400000" algn="t" rotWithShape="0">
                  <a:prstClr val="black">
                    <a:alpha val="25000"/>
                  </a:prstClr>
                </a:outerShdw>
              </a:effectLst>
              <a:uLnTx/>
              <a:uFillTx/>
              <a:latin typeface="Palatino Linotype"/>
              <a:ea typeface="+mj-ea"/>
              <a:cs typeface="+mj-cs"/>
            </a:endParaRPr>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160" t="16211" r="9006" b="29687"/>
          <a:stretch/>
        </p:blipFill>
        <p:spPr bwMode="auto">
          <a:xfrm>
            <a:off x="392679" y="980728"/>
            <a:ext cx="8209819" cy="5068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9327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584325" cy="6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266" y="6048812"/>
            <a:ext cx="5056359" cy="809188"/>
          </a:xfrm>
          <a:prstGeom prst="rect">
            <a:avLst/>
          </a:prstGeom>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692" t="21094" r="9326" b="28076"/>
          <a:stretch/>
        </p:blipFill>
        <p:spPr bwMode="auto">
          <a:xfrm>
            <a:off x="146603" y="652311"/>
            <a:ext cx="8985178"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3397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584325" cy="6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266" y="6048812"/>
            <a:ext cx="5056359" cy="809188"/>
          </a:xfrm>
          <a:prstGeom prst="rect">
            <a:avLst/>
          </a:prstGeom>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836" t="20385" r="22693" b="25000"/>
          <a:stretch/>
        </p:blipFill>
        <p:spPr bwMode="auto">
          <a:xfrm>
            <a:off x="179512" y="1124744"/>
            <a:ext cx="6288258"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2500" t="26971" r="57933" b="47539"/>
          <a:stretch/>
        </p:blipFill>
        <p:spPr bwMode="auto">
          <a:xfrm>
            <a:off x="5025831" y="2676706"/>
            <a:ext cx="3794641" cy="3416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3946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584325" cy="6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266" y="6048812"/>
            <a:ext cx="5056359" cy="809188"/>
          </a:xfrm>
          <a:prstGeom prst="rect">
            <a:avLst/>
          </a:prstGeom>
        </p:spPr>
      </p:pic>
      <p:sp>
        <p:nvSpPr>
          <p:cNvPr id="4" name="Title 1"/>
          <p:cNvSpPr txBox="1">
            <a:spLocks/>
          </p:cNvSpPr>
          <p:nvPr/>
        </p:nvSpPr>
        <p:spPr>
          <a:xfrm>
            <a:off x="457200" y="0"/>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marL="0" marR="0" lvl="0" indent="0" algn="ctr" defTabSz="914400" rtl="0" eaLnBrk="1" fontAlgn="auto" latinLnBrk="0" hangingPunct="1">
              <a:lnSpc>
                <a:spcPts val="5800"/>
              </a:lnSpc>
              <a:spcBef>
                <a:spcPct val="0"/>
              </a:spcBef>
              <a:spcAft>
                <a:spcPts val="0"/>
              </a:spcAft>
              <a:buClrTx/>
              <a:buSzTx/>
              <a:buFontTx/>
              <a:buNone/>
              <a:tabLst/>
              <a:defRPr/>
            </a:pPr>
            <a:r>
              <a:rPr kumimoji="0" lang="en-GB" sz="5400" b="0" i="0" u="none" strike="noStrike" kern="1200" cap="none" spc="0" normalizeH="0" baseline="0" noProof="0" dirty="0">
                <a:ln>
                  <a:noFill/>
                </a:ln>
                <a:solidFill>
                  <a:srgbClr val="2F5897"/>
                </a:solidFill>
                <a:effectLst>
                  <a:outerShdw blurRad="63500" dist="38100" dir="5400000" algn="t" rotWithShape="0">
                    <a:prstClr val="black">
                      <a:alpha val="25000"/>
                    </a:prstClr>
                  </a:outerShdw>
                </a:effectLst>
                <a:uLnTx/>
                <a:uFillTx/>
                <a:latin typeface="Palatino Linotype"/>
                <a:ea typeface="+mj-ea"/>
                <a:cs typeface="+mj-cs"/>
              </a:rPr>
              <a:t>Is it for me?</a:t>
            </a:r>
          </a:p>
        </p:txBody>
      </p:sp>
      <p:sp>
        <p:nvSpPr>
          <p:cNvPr id="5" name="Rounded Rectangle 4"/>
          <p:cNvSpPr/>
          <p:nvPr/>
        </p:nvSpPr>
        <p:spPr>
          <a:xfrm>
            <a:off x="1101844" y="1728332"/>
            <a:ext cx="7128792" cy="4320480"/>
          </a:xfrm>
          <a:prstGeom prst="roundRect">
            <a:avLst/>
          </a:prstGeom>
          <a:solidFill>
            <a:srgbClr val="6076B4"/>
          </a:solidFill>
          <a:ln w="28575" cap="flat" cmpd="sng" algn="ctr">
            <a:solidFill>
              <a:srgbClr val="6076B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800" b="0" i="0" u="none" strike="noStrike" kern="0" cap="none" spc="0" normalizeH="0" baseline="0" noProof="0" dirty="0">
                <a:ln>
                  <a:noFill/>
                </a:ln>
                <a:solidFill>
                  <a:prstClr val="white"/>
                </a:solidFill>
                <a:effectLst/>
                <a:uLnTx/>
                <a:uFillTx/>
                <a:latin typeface="Comic Sans MS" pitchFamily="66" charset="0"/>
                <a:ea typeface="+mn-ea"/>
                <a:cs typeface="+mn-cs"/>
              </a:rPr>
              <a:t>Do you love languages?</a:t>
            </a:r>
          </a:p>
          <a:p>
            <a:pPr marL="0" marR="0" lvl="0" indent="0" algn="ctr"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800" b="0" i="0" u="none" strike="noStrike" kern="0" cap="none" spc="0" normalizeH="0" baseline="0" noProof="0" dirty="0">
                <a:ln>
                  <a:noFill/>
                </a:ln>
                <a:solidFill>
                  <a:prstClr val="white"/>
                </a:solidFill>
                <a:effectLst/>
                <a:uLnTx/>
                <a:uFillTx/>
                <a:latin typeface="Comic Sans MS" pitchFamily="66" charset="0"/>
                <a:ea typeface="+mn-ea"/>
                <a:cs typeface="+mn-cs"/>
              </a:rPr>
              <a:t>Do you have a passion to learn about other cultures?</a:t>
            </a:r>
          </a:p>
          <a:p>
            <a:pPr marL="0" marR="0" lvl="0" indent="0" algn="ctr"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800" b="0" i="0" u="none" strike="noStrike" kern="0" cap="none" spc="0" normalizeH="0" baseline="0" noProof="0" dirty="0">
                <a:ln>
                  <a:noFill/>
                </a:ln>
                <a:solidFill>
                  <a:prstClr val="white"/>
                </a:solidFill>
                <a:effectLst/>
                <a:uLnTx/>
                <a:uFillTx/>
                <a:latin typeface="Comic Sans MS" pitchFamily="66" charset="0"/>
                <a:ea typeface="+mn-ea"/>
                <a:cs typeface="+mn-cs"/>
              </a:rPr>
              <a:t>Do you want the opportunity to travel?</a:t>
            </a:r>
          </a:p>
          <a:p>
            <a:pPr marL="0" marR="0" lvl="0" indent="0" algn="ctr"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800" b="0" i="0" u="none" strike="noStrike" kern="0" cap="none" spc="0" normalizeH="0" baseline="0" noProof="0" dirty="0">
                <a:ln>
                  <a:noFill/>
                </a:ln>
                <a:solidFill>
                  <a:prstClr val="white"/>
                </a:solidFill>
                <a:effectLst/>
                <a:uLnTx/>
                <a:uFillTx/>
                <a:latin typeface="Comic Sans MS" pitchFamily="66" charset="0"/>
                <a:ea typeface="+mn-ea"/>
                <a:cs typeface="+mn-cs"/>
              </a:rPr>
              <a:t>A language is a pre-requisite for lots of university courses</a:t>
            </a:r>
          </a:p>
          <a:p>
            <a:pPr marL="0" marR="0" lvl="0" indent="0" algn="ctr"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800" b="0" i="0" u="none" strike="noStrike" kern="0" cap="none" spc="0" normalizeH="0" baseline="0" noProof="0" dirty="0">
                <a:ln>
                  <a:noFill/>
                </a:ln>
                <a:solidFill>
                  <a:prstClr val="white"/>
                </a:solidFill>
                <a:effectLst/>
                <a:uLnTx/>
                <a:uFillTx/>
                <a:latin typeface="Comic Sans MS" pitchFamily="66" charset="0"/>
                <a:ea typeface="+mn-ea"/>
                <a:cs typeface="+mn-cs"/>
              </a:rPr>
              <a:t>A language opens the doors to a world of opportunities!</a:t>
            </a:r>
          </a:p>
        </p:txBody>
      </p:sp>
    </p:spTree>
    <p:extLst>
      <p:ext uri="{BB962C8B-B14F-4D97-AF65-F5344CB8AC3E}">
        <p14:creationId xmlns:p14="http://schemas.microsoft.com/office/powerpoint/2010/main" val="287471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2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2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20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584325" cy="6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266" y="6048812"/>
            <a:ext cx="5056359" cy="809188"/>
          </a:xfrm>
          <a:prstGeom prst="rect">
            <a:avLst/>
          </a:prstGeom>
        </p:spPr>
      </p:pic>
      <p:sp>
        <p:nvSpPr>
          <p:cNvPr id="4" name="Title 1"/>
          <p:cNvSpPr txBox="1">
            <a:spLocks/>
          </p:cNvSpPr>
          <p:nvPr/>
        </p:nvSpPr>
        <p:spPr>
          <a:xfrm>
            <a:off x="457200" y="0"/>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marL="0" marR="0" lvl="0" indent="0" algn="ctr" defTabSz="914400" rtl="0" eaLnBrk="1" fontAlgn="auto" latinLnBrk="0" hangingPunct="1">
              <a:lnSpc>
                <a:spcPts val="5800"/>
              </a:lnSpc>
              <a:spcBef>
                <a:spcPct val="0"/>
              </a:spcBef>
              <a:spcAft>
                <a:spcPts val="0"/>
              </a:spcAft>
              <a:buClrTx/>
              <a:buSzTx/>
              <a:buFontTx/>
              <a:buNone/>
              <a:tabLst/>
              <a:defRPr/>
            </a:pPr>
            <a:r>
              <a:rPr kumimoji="0" lang="en-GB" sz="5400" b="0" i="0" u="none" strike="noStrike" kern="1200" cap="none" spc="0" normalizeH="0" baseline="0" noProof="0" dirty="0">
                <a:ln>
                  <a:noFill/>
                </a:ln>
                <a:solidFill>
                  <a:srgbClr val="2F5897"/>
                </a:solidFill>
                <a:effectLst>
                  <a:outerShdw blurRad="63500" dist="38100" dir="5400000" algn="t" rotWithShape="0">
                    <a:prstClr val="black">
                      <a:alpha val="25000"/>
                    </a:prstClr>
                  </a:outerShdw>
                </a:effectLst>
                <a:uLnTx/>
                <a:uFillTx/>
                <a:latin typeface="Palatino Linotype"/>
                <a:ea typeface="+mj-ea"/>
                <a:cs typeface="+mj-cs"/>
              </a:rPr>
              <a:t>What next?</a:t>
            </a:r>
          </a:p>
        </p:txBody>
      </p:sp>
      <p:sp>
        <p:nvSpPr>
          <p:cNvPr id="5" name="Rounded Rectangle 4"/>
          <p:cNvSpPr/>
          <p:nvPr/>
        </p:nvSpPr>
        <p:spPr>
          <a:xfrm>
            <a:off x="1007604" y="1844824"/>
            <a:ext cx="7128792" cy="4320480"/>
          </a:xfrm>
          <a:prstGeom prst="roundRect">
            <a:avLst/>
          </a:prstGeom>
          <a:solidFill>
            <a:srgbClr val="6076B4"/>
          </a:solidFill>
          <a:ln w="28575" cap="flat" cmpd="sng" algn="ctr">
            <a:solidFill>
              <a:srgbClr val="6076B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800" b="0" i="0" u="none" strike="noStrike" kern="0" cap="none" spc="0" normalizeH="0" baseline="0" noProof="0" dirty="0">
                <a:ln>
                  <a:noFill/>
                </a:ln>
                <a:solidFill>
                  <a:prstClr val="white"/>
                </a:solidFill>
                <a:effectLst/>
                <a:uLnTx/>
                <a:uFillTx/>
                <a:latin typeface="Comic Sans MS" pitchFamily="66" charset="0"/>
                <a:ea typeface="+mn-ea"/>
                <a:cs typeface="+mn-cs"/>
              </a:rPr>
              <a:t>Speak to Mrs </a:t>
            </a:r>
            <a:r>
              <a:rPr kumimoji="0" lang="en-GB" sz="2800" b="0" i="0" u="none" strike="noStrike" kern="0" cap="none" spc="0" normalizeH="0" baseline="0" noProof="0" dirty="0" err="1">
                <a:ln>
                  <a:noFill/>
                </a:ln>
                <a:solidFill>
                  <a:prstClr val="white"/>
                </a:solidFill>
                <a:effectLst/>
                <a:uLnTx/>
                <a:uFillTx/>
                <a:latin typeface="Comic Sans MS" pitchFamily="66" charset="0"/>
                <a:ea typeface="+mn-ea"/>
                <a:cs typeface="+mn-cs"/>
              </a:rPr>
              <a:t>Marinx</a:t>
            </a:r>
            <a:r>
              <a:rPr kumimoji="0" lang="en-GB" sz="2800" b="0" i="0" u="none" strike="noStrike" kern="0" cap="none" spc="0" normalizeH="0" baseline="0" noProof="0" dirty="0">
                <a:ln>
                  <a:noFill/>
                </a:ln>
                <a:solidFill>
                  <a:prstClr val="white"/>
                </a:solidFill>
                <a:effectLst/>
                <a:uLnTx/>
                <a:uFillTx/>
                <a:latin typeface="Comic Sans MS" pitchFamily="66" charset="0"/>
                <a:ea typeface="+mn-ea"/>
                <a:cs typeface="+mn-cs"/>
              </a:rPr>
              <a:t> – Head of French</a:t>
            </a:r>
          </a:p>
          <a:p>
            <a:pPr marL="0" marR="0" lvl="0" indent="0" algn="ctr"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800" b="0" i="0" u="none" strike="noStrike" kern="0" cap="none" spc="0" normalizeH="0" baseline="0" noProof="0" dirty="0">
                <a:ln>
                  <a:noFill/>
                </a:ln>
                <a:solidFill>
                  <a:prstClr val="white"/>
                </a:solidFill>
                <a:effectLst/>
                <a:uLnTx/>
                <a:uFillTx/>
                <a:latin typeface="Comic Sans MS" pitchFamily="66" charset="0"/>
                <a:ea typeface="+mn-ea"/>
                <a:cs typeface="+mn-cs"/>
              </a:rPr>
              <a:t>Speak to your teachers</a:t>
            </a:r>
          </a:p>
          <a:p>
            <a:pPr marL="0" marR="0" lvl="0" indent="0" algn="ctr"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800" b="0" i="0" u="none" strike="noStrike" kern="0" cap="none" spc="0" normalizeH="0" baseline="0" noProof="0" dirty="0">
                <a:ln>
                  <a:noFill/>
                </a:ln>
                <a:solidFill>
                  <a:prstClr val="white"/>
                </a:solidFill>
                <a:effectLst/>
                <a:uLnTx/>
                <a:uFillTx/>
                <a:latin typeface="Comic Sans MS" pitchFamily="66" charset="0"/>
                <a:ea typeface="+mn-ea"/>
                <a:cs typeface="+mn-cs"/>
              </a:rPr>
              <a:t>Look at university entry requirements</a:t>
            </a:r>
          </a:p>
          <a:p>
            <a:pPr marL="0" marR="0" lvl="0" indent="0" algn="ctr"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800" b="0" i="0" u="none" strike="noStrike" kern="0" cap="none" spc="0" normalizeH="0" baseline="0" noProof="0" dirty="0">
                <a:ln>
                  <a:noFill/>
                </a:ln>
                <a:solidFill>
                  <a:prstClr val="white"/>
                </a:solidFill>
                <a:effectLst/>
                <a:uLnTx/>
                <a:uFillTx/>
                <a:latin typeface="Comic Sans MS" pitchFamily="66" charset="0"/>
                <a:ea typeface="+mn-ea"/>
                <a:cs typeface="+mn-cs"/>
              </a:rPr>
              <a:t>Consider where in the world you want to be in the future!</a:t>
            </a:r>
          </a:p>
          <a:p>
            <a:pPr marL="0" marR="0" lvl="0" indent="0" algn="ctr" defTabSz="914400" eaLnBrk="1" fontAlgn="auto" latinLnBrk="0" hangingPunct="1">
              <a:lnSpc>
                <a:spcPct val="100000"/>
              </a:lnSpc>
              <a:spcBef>
                <a:spcPts val="0"/>
              </a:spcBef>
              <a:spcAft>
                <a:spcPts val="0"/>
              </a:spcAft>
              <a:buClrTx/>
              <a:buSzTx/>
              <a:buFont typeface="Arial" pitchFamily="34" charset="0"/>
              <a:buChar char="•"/>
              <a:tabLst/>
              <a:defRPr/>
            </a:pPr>
            <a:endParaRPr kumimoji="0" lang="en-GB" sz="2800" b="0" i="0" u="none" strike="noStrike" kern="0" cap="none" spc="0" normalizeH="0" baseline="0" noProof="0" dirty="0">
              <a:ln>
                <a:noFill/>
              </a:ln>
              <a:solidFill>
                <a:prstClr val="white"/>
              </a:solidFill>
              <a:effectLst/>
              <a:uLnTx/>
              <a:uFillTx/>
              <a:latin typeface="Comic Sans MS" pitchFamily="66" charset="0"/>
              <a:ea typeface="+mn-ea"/>
              <a:cs typeface="+mn-cs"/>
            </a:endParaRPr>
          </a:p>
          <a:p>
            <a:pPr marL="0" marR="0" lvl="0" indent="0" algn="ctr"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800" b="0" i="0" u="none" strike="noStrike" kern="0" cap="none" spc="0" normalizeH="0" baseline="0" noProof="0" dirty="0">
                <a:ln>
                  <a:noFill/>
                </a:ln>
                <a:solidFill>
                  <a:prstClr val="white"/>
                </a:solidFill>
                <a:effectLst/>
                <a:uLnTx/>
                <a:uFillTx/>
                <a:latin typeface="Comic Sans MS" pitchFamily="66" charset="0"/>
                <a:ea typeface="+mn-ea"/>
                <a:cs typeface="+mn-cs"/>
              </a:rPr>
              <a:t>Any questions, email: a.marinx@cannockchase-high.staffs.sch.uk</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6758" y="241619"/>
            <a:ext cx="181927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188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amond(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amond(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amond(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diamond(in)">
                                      <p:cBhvr>
                                        <p:cTn id="27" dur="2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584325" cy="6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266" y="6048812"/>
            <a:ext cx="5056359" cy="809188"/>
          </a:xfrm>
          <a:prstGeom prst="rect">
            <a:avLst/>
          </a:prstGeom>
        </p:spPr>
      </p:pic>
      <p:sp>
        <p:nvSpPr>
          <p:cNvPr id="5" name="Title 3"/>
          <p:cNvSpPr txBox="1">
            <a:spLocks/>
          </p:cNvSpPr>
          <p:nvPr/>
        </p:nvSpPr>
        <p:spPr>
          <a:xfrm>
            <a:off x="457200" y="0"/>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marL="0" marR="0" lvl="0" indent="0" algn="ctr" defTabSz="914400" rtl="0" eaLnBrk="1" fontAlgn="auto" latinLnBrk="0" hangingPunct="1">
              <a:lnSpc>
                <a:spcPts val="5800"/>
              </a:lnSpc>
              <a:spcBef>
                <a:spcPct val="0"/>
              </a:spcBef>
              <a:spcAft>
                <a:spcPts val="0"/>
              </a:spcAft>
              <a:buClrTx/>
              <a:buSzTx/>
              <a:buFontTx/>
              <a:buNone/>
              <a:tabLst/>
              <a:defRPr/>
            </a:pPr>
            <a:r>
              <a:rPr kumimoji="0" lang="en-GB" sz="5400" b="0" i="0" u="none" strike="noStrike" kern="1200" cap="none" spc="0" normalizeH="0" baseline="0" noProof="0" dirty="0">
                <a:ln>
                  <a:noFill/>
                </a:ln>
                <a:solidFill>
                  <a:srgbClr val="2F5897"/>
                </a:solidFill>
                <a:effectLst>
                  <a:outerShdw blurRad="63500" dist="38100" dir="5400000" algn="t" rotWithShape="0">
                    <a:prstClr val="black">
                      <a:alpha val="25000"/>
                    </a:prstClr>
                  </a:outerShdw>
                </a:effectLst>
                <a:uLnTx/>
                <a:uFillTx/>
                <a:latin typeface="Palatino Linotype"/>
                <a:ea typeface="+mj-ea"/>
                <a:cs typeface="+mj-cs"/>
              </a:rPr>
              <a:t>Why study French?</a:t>
            </a:r>
            <a:endParaRPr kumimoji="0" lang="en-US" sz="5400" b="0" i="0" u="none" strike="noStrike" kern="1200" cap="none" spc="0" normalizeH="0" baseline="0" noProof="0" dirty="0">
              <a:ln>
                <a:noFill/>
              </a:ln>
              <a:solidFill>
                <a:srgbClr val="2F5897"/>
              </a:solidFill>
              <a:effectLst>
                <a:outerShdw blurRad="63500" dist="38100" dir="5400000" algn="t" rotWithShape="0">
                  <a:prstClr val="black">
                    <a:alpha val="25000"/>
                  </a:prstClr>
                </a:outerShdw>
              </a:effectLst>
              <a:uLnTx/>
              <a:uFillTx/>
              <a:latin typeface="Palatino Linotype"/>
              <a:ea typeface="+mj-ea"/>
              <a:cs typeface="+mj-cs"/>
            </a:endParaRPr>
          </a:p>
        </p:txBody>
      </p:sp>
      <p:sp>
        <p:nvSpPr>
          <p:cNvPr id="6"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defRPr/>
            </a:pPr>
            <a:r>
              <a:rPr kumimoji="0" lang="en-GB" sz="2200" b="1" i="0" u="none" strike="noStrike" kern="1200" cap="none" spc="0" normalizeH="0" baseline="0" noProof="0" dirty="0">
                <a:ln>
                  <a:noFill/>
                </a:ln>
                <a:solidFill>
                  <a:sysClr val="windowText" lastClr="000000"/>
                </a:solidFill>
                <a:effectLst/>
                <a:uLnTx/>
                <a:uFillTx/>
                <a:latin typeface="Comic Sans MS" pitchFamily="66" charset="0"/>
                <a:ea typeface="+mn-ea"/>
                <a:cs typeface="+mn-cs"/>
              </a:rPr>
              <a:t>French is a romantic and beautiful language and is still widely spoken across the world. </a:t>
            </a:r>
          </a:p>
          <a:p>
            <a:pPr>
              <a:defRPr/>
            </a:pPr>
            <a:r>
              <a:rPr kumimoji="0" lang="en-GB" sz="2200" b="1" i="0" u="none" strike="noStrike" kern="1200" cap="none" spc="0" normalizeH="0" baseline="0" noProof="0" dirty="0">
                <a:ln>
                  <a:noFill/>
                </a:ln>
                <a:solidFill>
                  <a:sysClr val="windowText" lastClr="000000"/>
                </a:solidFill>
                <a:effectLst/>
                <a:uLnTx/>
                <a:uFillTx/>
                <a:latin typeface="Comic Sans MS" pitchFamily="66" charset="0"/>
                <a:ea typeface="+mn-ea"/>
                <a:cs typeface="+mn-cs"/>
              </a:rPr>
              <a:t>The study of languages, particularly French opens up opportunities to study and work abroad. It encourages students to use a different part of their brain, develop confidence and learn to appreciate a culture other than their own. </a:t>
            </a:r>
          </a:p>
          <a:p>
            <a:pPr>
              <a:defRPr/>
            </a:pPr>
            <a:r>
              <a:rPr kumimoji="0" lang="en-GB" sz="2200" b="1" i="0" u="none" strike="noStrike" kern="1200" cap="none" spc="0" normalizeH="0" baseline="0" noProof="0" dirty="0">
                <a:ln>
                  <a:noFill/>
                </a:ln>
                <a:solidFill>
                  <a:sysClr val="windowText" lastClr="000000"/>
                </a:solidFill>
                <a:effectLst/>
                <a:uLnTx/>
                <a:uFillTx/>
                <a:latin typeface="Comic Sans MS" pitchFamily="66" charset="0"/>
                <a:ea typeface="+mn-ea"/>
                <a:cs typeface="+mn-cs"/>
              </a:rPr>
              <a:t>The study of grammar often improves their competence in English. </a:t>
            </a:r>
          </a:p>
          <a:p>
            <a:pPr>
              <a:defRPr/>
            </a:pPr>
            <a:r>
              <a:rPr kumimoji="0" lang="en-GB" sz="2200" b="1" i="0" u="none" strike="noStrike" kern="1200" cap="none" spc="0" normalizeH="0" baseline="0" noProof="0" dirty="0">
                <a:ln>
                  <a:noFill/>
                </a:ln>
                <a:solidFill>
                  <a:sysClr val="windowText" lastClr="000000"/>
                </a:solidFill>
                <a:effectLst/>
                <a:uLnTx/>
                <a:uFillTx/>
                <a:latin typeface="Comic Sans MS" pitchFamily="66" charset="0"/>
                <a:ea typeface="+mn-ea"/>
                <a:cs typeface="+mn-cs"/>
              </a:rPr>
              <a:t>Students who hope to pursue courses and careers overseas may well find they need an A Level in a modern language.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ysClr val="windowText" lastClr="000000">
                  <a:lumMod val="50000"/>
                  <a:lumOff val="50000"/>
                </a:sysClr>
              </a:solidFill>
              <a:effectLst/>
              <a:uLnTx/>
              <a:uFillTx/>
              <a:latin typeface="Century Gothic"/>
              <a:ea typeface="+mn-ea"/>
              <a:cs typeface="+mn-cs"/>
            </a:endParaRPr>
          </a:p>
        </p:txBody>
      </p:sp>
    </p:spTree>
    <p:extLst>
      <p:ext uri="{BB962C8B-B14F-4D97-AF65-F5344CB8AC3E}">
        <p14:creationId xmlns:p14="http://schemas.microsoft.com/office/powerpoint/2010/main" val="325882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584325" cy="6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266" y="6048812"/>
            <a:ext cx="5056359" cy="809188"/>
          </a:xfrm>
          <a:prstGeom prst="rect">
            <a:avLst/>
          </a:prstGeom>
        </p:spPr>
      </p:pic>
      <p:sp>
        <p:nvSpPr>
          <p:cNvPr id="10" name="Cloud Callout 9"/>
          <p:cNvSpPr/>
          <p:nvPr/>
        </p:nvSpPr>
        <p:spPr>
          <a:xfrm>
            <a:off x="179512" y="0"/>
            <a:ext cx="8352928" cy="6048812"/>
          </a:xfrm>
          <a:prstGeom prst="cloudCallout">
            <a:avLst>
              <a:gd name="adj1" fmla="val 41601"/>
              <a:gd name="adj2" fmla="val -44047"/>
            </a:avLst>
          </a:prstGeom>
          <a:solidFill>
            <a:sysClr val="window" lastClr="FFFFFF"/>
          </a:solidFill>
          <a:ln w="28575" cap="flat" cmpd="sng" algn="ctr">
            <a:solidFill>
              <a:srgbClr val="9C525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prstClr val="black"/>
              </a:solidFill>
              <a:effectLst/>
              <a:uLnTx/>
              <a:uFillTx/>
              <a:latin typeface="Comic Sans MS" pitchFamily="66"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Comic Sans MS" pitchFamily="66" charset="0"/>
                <a:ea typeface="+mn-ea"/>
                <a:cs typeface="+mn-cs"/>
              </a:rPr>
              <a:t>The emphasis of the A-level language is to:</a:t>
            </a:r>
          </a:p>
          <a:p>
            <a:pPr marL="0" marR="0" lvl="0" indent="0" algn="ctr"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800" b="0" i="0" u="none" strike="noStrike" kern="0" cap="none" spc="0" normalizeH="0" baseline="0" noProof="0" dirty="0">
                <a:ln>
                  <a:noFill/>
                </a:ln>
                <a:solidFill>
                  <a:prstClr val="black"/>
                </a:solidFill>
                <a:effectLst/>
                <a:uLnTx/>
                <a:uFillTx/>
                <a:latin typeface="Comic Sans MS" pitchFamily="66" charset="0"/>
                <a:ea typeface="+mn-ea"/>
                <a:cs typeface="+mn-cs"/>
              </a:rPr>
              <a:t>improve communication in your foreign language</a:t>
            </a:r>
          </a:p>
          <a:p>
            <a:pPr marL="0" marR="0" lvl="0" indent="0" algn="ctr"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800" b="0" i="0" u="none" strike="noStrike" kern="0" cap="none" spc="0" normalizeH="0" baseline="0" noProof="0" dirty="0">
                <a:ln>
                  <a:noFill/>
                </a:ln>
                <a:solidFill>
                  <a:prstClr val="black"/>
                </a:solidFill>
                <a:effectLst/>
                <a:uLnTx/>
                <a:uFillTx/>
                <a:latin typeface="Comic Sans MS" pitchFamily="66" charset="0"/>
                <a:ea typeface="+mn-ea"/>
                <a:cs typeface="+mn-cs"/>
              </a:rPr>
              <a:t> developing your key skills areas</a:t>
            </a:r>
          </a:p>
          <a:p>
            <a:pPr marL="0" marR="0" lvl="0" indent="0" algn="ctr"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800" b="0" i="0" u="none" strike="noStrike" kern="0" cap="none" spc="0" normalizeH="0" baseline="0" noProof="0" dirty="0">
                <a:ln>
                  <a:noFill/>
                </a:ln>
                <a:solidFill>
                  <a:prstClr val="black"/>
                </a:solidFill>
                <a:effectLst/>
                <a:uLnTx/>
                <a:uFillTx/>
                <a:latin typeface="Comic Sans MS" pitchFamily="66" charset="0"/>
                <a:ea typeface="+mn-ea"/>
                <a:cs typeface="+mn-cs"/>
              </a:rPr>
              <a:t>most importantly to encourage you to fall in love with learning languages</a:t>
            </a:r>
            <a:endParaRPr kumimoji="0" lang="en-US" sz="2800" b="0" i="0" u="none" strike="noStrike" kern="0" cap="none" spc="0" normalizeH="0" baseline="0" noProof="0" dirty="0">
              <a:ln>
                <a:noFill/>
              </a:ln>
              <a:solidFill>
                <a:prstClr val="black"/>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116695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584325" cy="6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266" y="6048812"/>
            <a:ext cx="5056359" cy="809188"/>
          </a:xfrm>
          <a:prstGeom prst="rect">
            <a:avLst/>
          </a:prstGeom>
        </p:spPr>
      </p:pic>
      <p:sp>
        <p:nvSpPr>
          <p:cNvPr id="5" name="Title 1"/>
          <p:cNvSpPr txBox="1">
            <a:spLocks/>
          </p:cNvSpPr>
          <p:nvPr/>
        </p:nvSpPr>
        <p:spPr>
          <a:xfrm>
            <a:off x="457200" y="0"/>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marL="0" marR="0" lvl="0" indent="0" algn="ctr" defTabSz="914400" rtl="0" eaLnBrk="1" fontAlgn="auto" latinLnBrk="0" hangingPunct="1">
              <a:lnSpc>
                <a:spcPts val="5800"/>
              </a:lnSpc>
              <a:spcBef>
                <a:spcPct val="0"/>
              </a:spcBef>
              <a:spcAft>
                <a:spcPts val="0"/>
              </a:spcAft>
              <a:buClrTx/>
              <a:buSzTx/>
              <a:buFontTx/>
              <a:buNone/>
              <a:tabLst/>
              <a:defRPr/>
            </a:pPr>
            <a:r>
              <a:rPr kumimoji="0" lang="en-GB" sz="5400" b="0" i="0" u="none" strike="noStrike" kern="1200" cap="none" spc="0" normalizeH="0" baseline="0" noProof="0" dirty="0">
                <a:ln>
                  <a:noFill/>
                </a:ln>
                <a:solidFill>
                  <a:srgbClr val="2F5897"/>
                </a:solidFill>
                <a:effectLst>
                  <a:outerShdw blurRad="63500" dist="38100" dir="5400000" algn="t" rotWithShape="0">
                    <a:prstClr val="black">
                      <a:alpha val="25000"/>
                    </a:prstClr>
                  </a:outerShdw>
                </a:effectLst>
                <a:uLnTx/>
                <a:uFillTx/>
                <a:latin typeface="Palatino Linotype"/>
                <a:ea typeface="+mj-ea"/>
                <a:cs typeface="+mj-cs"/>
              </a:rPr>
              <a:t>Career opportunities?</a:t>
            </a:r>
            <a:endParaRPr kumimoji="0" lang="en-US" sz="5400" b="0" i="0" u="none" strike="noStrike" kern="1200" cap="none" spc="0" normalizeH="0" baseline="0" noProof="0" dirty="0">
              <a:ln>
                <a:noFill/>
              </a:ln>
              <a:solidFill>
                <a:srgbClr val="2F5897"/>
              </a:solidFill>
              <a:effectLst>
                <a:outerShdw blurRad="63500" dist="38100" dir="5400000" algn="t" rotWithShape="0">
                  <a:prstClr val="black">
                    <a:alpha val="25000"/>
                  </a:prstClr>
                </a:outerShdw>
              </a:effectLst>
              <a:uLnTx/>
              <a:uFillTx/>
              <a:latin typeface="Palatino Linotype"/>
              <a:ea typeface="+mj-ea"/>
              <a:cs typeface="+mj-cs"/>
            </a:endParaRPr>
          </a:p>
        </p:txBody>
      </p:sp>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GB" sz="2800" dirty="0">
                <a:latin typeface="Comic Sans MS" pitchFamily="66" charset="0"/>
              </a:rPr>
              <a:t>There are some obvious career paths:</a:t>
            </a:r>
          </a:p>
          <a:p>
            <a:pPr marL="0" indent="0">
              <a:buFont typeface="Arial" pitchFamily="34" charset="0"/>
              <a:buNone/>
            </a:pPr>
            <a:endParaRPr lang="en-US" sz="2800" dirty="0">
              <a:latin typeface="Comic Sans MS" pitchFamily="66" charset="0"/>
            </a:endParaRPr>
          </a:p>
          <a:p>
            <a:r>
              <a:rPr lang="en-US" sz="2800" dirty="0">
                <a:latin typeface="Comic Sans MS" pitchFamily="66" charset="0"/>
              </a:rPr>
              <a:t>Teaching, Translation / Interpretation, Editing / Proofreading, Advertising, Publishing, Marketing, Fashion,  Travel, Tourism, Hospitality, Government Agencies such as the Foreign Service, Civil Service, Exporting, International Organizations as well as other international careers working in France or any other French speaking country</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183311"/>
            <a:ext cx="995363"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5677820"/>
            <a:ext cx="1914197" cy="1135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67433" y="5629271"/>
            <a:ext cx="1184306" cy="118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020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584325" cy="6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266" y="6048812"/>
            <a:ext cx="5056359" cy="809188"/>
          </a:xfrm>
          <a:prstGeom prst="rect">
            <a:avLst/>
          </a:prstGeom>
        </p:spPr>
      </p:pic>
      <p:sp>
        <p:nvSpPr>
          <p:cNvPr id="4" name="Title 1"/>
          <p:cNvSpPr txBox="1">
            <a:spLocks/>
          </p:cNvSpPr>
          <p:nvPr/>
        </p:nvSpPr>
        <p:spPr>
          <a:xfrm>
            <a:off x="1584324" y="0"/>
            <a:ext cx="7102475" cy="1600200"/>
          </a:xfrm>
          <a:prstGeom prst="rect">
            <a:avLst/>
          </a:prstGeom>
          <a:gradFill rotWithShape="1">
            <a:gsLst>
              <a:gs pos="0">
                <a:srgbClr val="6076B4">
                  <a:tint val="50000"/>
                  <a:satMod val="300000"/>
                </a:srgbClr>
              </a:gs>
              <a:gs pos="35000">
                <a:srgbClr val="6076B4">
                  <a:tint val="37000"/>
                  <a:satMod val="300000"/>
                </a:srgbClr>
              </a:gs>
              <a:gs pos="100000">
                <a:srgbClr val="6076B4">
                  <a:tint val="15000"/>
                  <a:satMod val="350000"/>
                </a:srgbClr>
              </a:gs>
            </a:gsLst>
            <a:lin ang="16200000" scaled="1"/>
          </a:gradFill>
          <a:ln w="9525" cap="flat" cmpd="sng" algn="ctr">
            <a:solidFill>
              <a:srgbClr val="6076B4">
                <a:shade val="95000"/>
                <a:satMod val="105000"/>
              </a:srgbClr>
            </a:solidFill>
            <a:prstDash val="solid"/>
          </a:ln>
          <a:effectLst>
            <a:outerShdw blurRad="40000" dist="20000" dir="5400000" rotWithShape="0">
              <a:srgbClr val="000000">
                <a:alpha val="38000"/>
              </a:srgbClr>
            </a:outerShdw>
          </a:effectLst>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marL="0" marR="0" lvl="0" indent="0" algn="ctr" defTabSz="914400" rtl="0" eaLnBrk="1" fontAlgn="auto" latinLnBrk="0" hangingPunct="1">
              <a:lnSpc>
                <a:spcPts val="58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2F5897"/>
                </a:solidFill>
                <a:effectLst>
                  <a:outerShdw blurRad="63500" dist="38100" dir="5400000" algn="t" rotWithShape="0">
                    <a:prstClr val="black">
                      <a:alpha val="25000"/>
                    </a:prstClr>
                  </a:outerShdw>
                </a:effectLst>
                <a:uLnTx/>
                <a:uFillTx/>
                <a:latin typeface="Palatino Linotype"/>
                <a:ea typeface="+mj-ea"/>
                <a:cs typeface="+mj-cs"/>
              </a:rPr>
              <a:t>And some you may not have considered!</a:t>
            </a:r>
            <a:endParaRPr kumimoji="0" lang="en-US" sz="3600" b="0" i="0" u="none" strike="noStrike" kern="1200" cap="none" spc="0" normalizeH="0" baseline="0" noProof="0" dirty="0">
              <a:ln>
                <a:noFill/>
              </a:ln>
              <a:solidFill>
                <a:srgbClr val="2F5897"/>
              </a:solidFill>
              <a:effectLst>
                <a:outerShdw blurRad="63500" dist="38100" dir="5400000" algn="t" rotWithShape="0">
                  <a:prstClr val="black">
                    <a:alpha val="25000"/>
                  </a:prstClr>
                </a:outerShdw>
              </a:effectLst>
              <a:uLnTx/>
              <a:uFillTx/>
              <a:latin typeface="Palatino Linotype"/>
              <a:ea typeface="+mj-ea"/>
              <a:cs typeface="+mj-cs"/>
            </a:endParaRPr>
          </a:p>
        </p:txBody>
      </p:sp>
      <p:sp>
        <p:nvSpPr>
          <p:cNvPr id="5" name="Cloud Callout 4"/>
          <p:cNvSpPr/>
          <p:nvPr/>
        </p:nvSpPr>
        <p:spPr>
          <a:xfrm>
            <a:off x="1" y="1275178"/>
            <a:ext cx="9828583" cy="4789140"/>
          </a:xfrm>
          <a:prstGeom prst="cloudCallout">
            <a:avLst>
              <a:gd name="adj1" fmla="val -47663"/>
              <a:gd name="adj2" fmla="val -39630"/>
            </a:avLst>
          </a:prstGeom>
          <a:solidFill>
            <a:sysClr val="window" lastClr="FFFFFF"/>
          </a:solidFill>
          <a:ln w="28575" cap="flat" cmpd="sng" algn="ctr">
            <a:solidFill>
              <a:srgbClr val="9C525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Comic Sans MS" pitchFamily="66" charset="0"/>
                <a:ea typeface="+mn-ea"/>
                <a:cs typeface="+mn-cs"/>
              </a:rPr>
              <a:t>You may need languages for all sorts of career destinations- doctors, psychologists and physiotherapists need language skills to communicate effectively with patients whether they work in the UK or overseas</a:t>
            </a:r>
            <a:endParaRPr kumimoji="0" lang="en-US" sz="2800" b="0" i="0" u="none" strike="noStrike" kern="0" cap="none" spc="0" normalizeH="0" baseline="0" noProof="0" dirty="0">
              <a:ln>
                <a:noFill/>
              </a:ln>
              <a:solidFill>
                <a:prstClr val="black"/>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05587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584325" cy="6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266" y="6048812"/>
            <a:ext cx="5056359" cy="809188"/>
          </a:xfrm>
          <a:prstGeom prst="rect">
            <a:avLst/>
          </a:prstGeom>
        </p:spPr>
      </p:pic>
      <p:sp>
        <p:nvSpPr>
          <p:cNvPr id="4" name="Cloud Callout 3"/>
          <p:cNvSpPr/>
          <p:nvPr/>
        </p:nvSpPr>
        <p:spPr>
          <a:xfrm>
            <a:off x="1" y="0"/>
            <a:ext cx="8604447" cy="5733256"/>
          </a:xfrm>
          <a:prstGeom prst="cloudCallout">
            <a:avLst>
              <a:gd name="adj1" fmla="val -47663"/>
              <a:gd name="adj2" fmla="val -39630"/>
            </a:avLst>
          </a:prstGeom>
          <a:solidFill>
            <a:sysClr val="window" lastClr="FFFFFF"/>
          </a:solidFill>
          <a:ln w="28575" cap="flat" cmpd="sng" algn="ctr">
            <a:solidFill>
              <a:srgbClr val="9C525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Comic Sans MS" pitchFamily="66" charset="0"/>
                <a:ea typeface="+mn-ea"/>
                <a:cs typeface="+mn-cs"/>
              </a:rPr>
              <a:t>Businessmen, bankers and entrepreneurs all need language skills to make deals and sell products on the global market. Politicians, historians, geographers and holiday reps all need language skills to get to know the people and area that they are passionate about.</a:t>
            </a:r>
            <a:endParaRPr kumimoji="0" lang="en-US" sz="2800" b="0" i="0" u="none" strike="noStrike" kern="0" cap="none" spc="0" normalizeH="0" baseline="0" noProof="0" dirty="0">
              <a:ln>
                <a:noFill/>
              </a:ln>
              <a:solidFill>
                <a:prstClr val="black"/>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541178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584325" cy="6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266" y="6048812"/>
            <a:ext cx="5056359" cy="809188"/>
          </a:xfrm>
          <a:prstGeom prst="rect">
            <a:avLst/>
          </a:prstGeom>
        </p:spPr>
      </p:pic>
      <p:sp>
        <p:nvSpPr>
          <p:cNvPr id="4" name="Title 1"/>
          <p:cNvSpPr txBox="1">
            <a:spLocks/>
          </p:cNvSpPr>
          <p:nvPr/>
        </p:nvSpPr>
        <p:spPr>
          <a:xfrm>
            <a:off x="457200" y="0"/>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GB" dirty="0">
                <a:solidFill>
                  <a:srgbClr val="2F5897"/>
                </a:solidFill>
                <a:latin typeface="Palatino Linotype"/>
              </a:rPr>
              <a:t>What we expect from our students?</a:t>
            </a:r>
          </a:p>
        </p:txBody>
      </p:sp>
      <p:sp>
        <p:nvSpPr>
          <p:cNvPr id="5" name="Rounded Rectangle 4"/>
          <p:cNvSpPr/>
          <p:nvPr/>
        </p:nvSpPr>
        <p:spPr>
          <a:xfrm>
            <a:off x="1007604" y="1844824"/>
            <a:ext cx="7128792" cy="4320480"/>
          </a:xfrm>
          <a:prstGeom prst="roundRect">
            <a:avLst/>
          </a:prstGeom>
          <a:solidFill>
            <a:srgbClr val="6076B4"/>
          </a:solidFill>
          <a:ln w="28575" cap="flat" cmpd="sng" algn="ctr">
            <a:solidFill>
              <a:srgbClr val="6076B4">
                <a:shade val="50000"/>
              </a:srgbClr>
            </a:solidFill>
            <a:prstDash val="solid"/>
          </a:ln>
          <a:effectLst/>
        </p:spPr>
        <p:txBody>
          <a:bodyPr rtlCol="0" anchor="ctr"/>
          <a:lstStyle/>
          <a:p>
            <a:pPr marL="342900" indent="-342900">
              <a:spcBef>
                <a:spcPct val="20000"/>
              </a:spcBef>
              <a:buFont typeface="Arial" panose="020B0604020202020204" pitchFamily="34" charset="0"/>
              <a:buChar char="•"/>
            </a:pPr>
            <a:r>
              <a:rPr lang="en-GB" sz="2400" dirty="0">
                <a:solidFill>
                  <a:prstClr val="white"/>
                </a:solidFill>
                <a:latin typeface="Comic Sans MS" panose="030F0702030302020204" pitchFamily="66" charset="0"/>
              </a:rPr>
              <a:t>Attendance</a:t>
            </a:r>
          </a:p>
          <a:p>
            <a:pPr marL="342900" indent="-342900">
              <a:spcBef>
                <a:spcPct val="20000"/>
              </a:spcBef>
              <a:buFont typeface="Arial" panose="020B0604020202020204" pitchFamily="34" charset="0"/>
              <a:buChar char="•"/>
            </a:pPr>
            <a:r>
              <a:rPr lang="en-GB" sz="2400" dirty="0">
                <a:solidFill>
                  <a:prstClr val="white"/>
                </a:solidFill>
                <a:latin typeface="Comic Sans MS" panose="030F0702030302020204" pitchFamily="66" charset="0"/>
              </a:rPr>
              <a:t>Enthusiasm!!!!!</a:t>
            </a:r>
          </a:p>
          <a:p>
            <a:pPr marL="342900" indent="-342900">
              <a:spcBef>
                <a:spcPct val="20000"/>
              </a:spcBef>
              <a:buFont typeface="Arial" panose="020B0604020202020204" pitchFamily="34" charset="0"/>
              <a:buChar char="•"/>
            </a:pPr>
            <a:r>
              <a:rPr lang="en-GB" sz="2400" dirty="0">
                <a:solidFill>
                  <a:prstClr val="white"/>
                </a:solidFill>
                <a:latin typeface="Comic Sans MS" panose="030F0702030302020204" pitchFamily="66" charset="0"/>
              </a:rPr>
              <a:t>Organisation</a:t>
            </a:r>
          </a:p>
          <a:p>
            <a:pPr marL="342900" indent="-342900">
              <a:spcBef>
                <a:spcPct val="20000"/>
              </a:spcBef>
              <a:buFont typeface="Arial" panose="020B0604020202020204" pitchFamily="34" charset="0"/>
              <a:buChar char="•"/>
            </a:pPr>
            <a:r>
              <a:rPr lang="en-GB" sz="2400" dirty="0">
                <a:solidFill>
                  <a:prstClr val="white"/>
                </a:solidFill>
                <a:latin typeface="Comic Sans MS" panose="030F0702030302020204" pitchFamily="66" charset="0"/>
              </a:rPr>
              <a:t>Contribution</a:t>
            </a:r>
          </a:p>
          <a:p>
            <a:pPr marL="342900" indent="-342900">
              <a:spcBef>
                <a:spcPct val="20000"/>
              </a:spcBef>
              <a:buFont typeface="Arial" panose="020B0604020202020204" pitchFamily="34" charset="0"/>
              <a:buChar char="•"/>
            </a:pPr>
            <a:r>
              <a:rPr lang="en-GB" sz="2400" dirty="0">
                <a:solidFill>
                  <a:prstClr val="white"/>
                </a:solidFill>
                <a:latin typeface="Comic Sans MS" panose="030F0702030302020204" pitchFamily="66" charset="0"/>
              </a:rPr>
              <a:t>Commitment</a:t>
            </a:r>
          </a:p>
          <a:p>
            <a:pPr marL="342900" indent="-342900">
              <a:spcBef>
                <a:spcPct val="20000"/>
              </a:spcBef>
              <a:buFont typeface="Arial" panose="020B0604020202020204" pitchFamily="34" charset="0"/>
              <a:buChar char="•"/>
            </a:pPr>
            <a:r>
              <a:rPr lang="en-GB" sz="2400" dirty="0">
                <a:solidFill>
                  <a:prstClr val="white"/>
                </a:solidFill>
                <a:latin typeface="Comic Sans MS" panose="030F0702030302020204" pitchFamily="66" charset="0"/>
              </a:rPr>
              <a:t>Ability to meet deadlines</a:t>
            </a:r>
          </a:p>
          <a:p>
            <a:pPr marL="342900" indent="-342900">
              <a:spcBef>
                <a:spcPct val="20000"/>
              </a:spcBef>
              <a:buFont typeface="Arial" panose="020B0604020202020204" pitchFamily="34" charset="0"/>
              <a:buChar char="•"/>
            </a:pPr>
            <a:r>
              <a:rPr lang="en-GB" sz="2400" dirty="0">
                <a:solidFill>
                  <a:prstClr val="white"/>
                </a:solidFill>
                <a:latin typeface="Comic Sans MS" panose="030F0702030302020204" pitchFamily="66" charset="0"/>
              </a:rPr>
              <a:t>Independent learners</a:t>
            </a:r>
          </a:p>
          <a:p>
            <a:pPr marL="342900" indent="-342900">
              <a:spcBef>
                <a:spcPct val="20000"/>
              </a:spcBef>
              <a:buFont typeface="Arial" panose="020B0604020202020204" pitchFamily="34" charset="0"/>
              <a:buChar char="•"/>
            </a:pPr>
            <a:r>
              <a:rPr lang="en-GB" sz="2400" dirty="0">
                <a:solidFill>
                  <a:prstClr val="white"/>
                </a:solidFill>
                <a:latin typeface="Comic Sans MS" panose="030F0702030302020204" pitchFamily="66" charset="0"/>
              </a:rPr>
              <a:t>Initiative</a:t>
            </a:r>
          </a:p>
        </p:txBody>
      </p:sp>
    </p:spTree>
    <p:extLst>
      <p:ext uri="{BB962C8B-B14F-4D97-AF65-F5344CB8AC3E}">
        <p14:creationId xmlns:p14="http://schemas.microsoft.com/office/powerpoint/2010/main" val="23642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amond(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amond(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amond(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amond(in)">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amond(in)">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amond(in)">
                                      <p:cBhvr>
                                        <p:cTn id="37" dur="2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diamond(in)">
                                      <p:cBhvr>
                                        <p:cTn id="42" dur="20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 calcmode="lin" valueType="num">
                                      <p:cBhvr additive="base">
                                        <p:cTn id="4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584325" cy="6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266" y="6048812"/>
            <a:ext cx="5056359" cy="809188"/>
          </a:xfrm>
          <a:prstGeom prst="rect">
            <a:avLst/>
          </a:prstGeom>
        </p:spPr>
      </p:pic>
      <p:sp>
        <p:nvSpPr>
          <p:cNvPr id="4" name="Title 1"/>
          <p:cNvSpPr txBox="1">
            <a:spLocks/>
          </p:cNvSpPr>
          <p:nvPr/>
        </p:nvSpPr>
        <p:spPr>
          <a:xfrm>
            <a:off x="457200" y="0"/>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marL="0" marR="0" lvl="0" indent="0" algn="ctr" defTabSz="914400" rtl="0" eaLnBrk="1" fontAlgn="auto" latinLnBrk="0" hangingPunct="1">
              <a:lnSpc>
                <a:spcPts val="5800"/>
              </a:lnSpc>
              <a:spcBef>
                <a:spcPct val="0"/>
              </a:spcBef>
              <a:spcAft>
                <a:spcPts val="0"/>
              </a:spcAft>
              <a:buClrTx/>
              <a:buSzTx/>
              <a:buFontTx/>
              <a:buNone/>
              <a:tabLst/>
              <a:defRPr/>
            </a:pPr>
            <a:r>
              <a:rPr kumimoji="0" lang="en-GB" sz="5400" b="0" i="0" u="none" strike="noStrike" kern="1200" cap="none" spc="0" normalizeH="0" baseline="0" noProof="0" dirty="0">
                <a:ln>
                  <a:noFill/>
                </a:ln>
                <a:solidFill>
                  <a:srgbClr val="2F5897"/>
                </a:solidFill>
                <a:effectLst>
                  <a:outerShdw blurRad="63500" dist="38100" dir="5400000" algn="t" rotWithShape="0">
                    <a:prstClr val="black">
                      <a:alpha val="25000"/>
                    </a:prstClr>
                  </a:outerShdw>
                </a:effectLst>
                <a:uLnTx/>
                <a:uFillTx/>
                <a:latin typeface="Palatino Linotype"/>
                <a:ea typeface="+mj-ea"/>
                <a:cs typeface="+mj-cs"/>
              </a:rPr>
              <a:t>AS/A level French</a:t>
            </a:r>
            <a:endParaRPr kumimoji="0" lang="en-US" sz="5400" b="0" i="0" u="none" strike="noStrike" kern="1200" cap="none" spc="0" normalizeH="0" baseline="0" noProof="0" dirty="0">
              <a:ln>
                <a:noFill/>
              </a:ln>
              <a:solidFill>
                <a:srgbClr val="2F5897"/>
              </a:solidFill>
              <a:effectLst>
                <a:outerShdw blurRad="63500" dist="38100" dir="5400000" algn="t" rotWithShape="0">
                  <a:prstClr val="black">
                    <a:alpha val="25000"/>
                  </a:prstClr>
                </a:outerShdw>
              </a:effectLst>
              <a:uLnTx/>
              <a:uFillTx/>
              <a:latin typeface="Palatino Linotype"/>
              <a:ea typeface="+mj-ea"/>
              <a:cs typeface="+mj-cs"/>
            </a:endParaRPr>
          </a:p>
        </p:txBody>
      </p:sp>
      <p:sp>
        <p:nvSpPr>
          <p:cNvPr id="5"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a:ln>
                  <a:noFill/>
                </a:ln>
                <a:solidFill>
                  <a:sysClr val="windowText" lastClr="000000">
                    <a:lumMod val="50000"/>
                    <a:lumOff val="50000"/>
                  </a:sysClr>
                </a:solidFill>
                <a:effectLst/>
                <a:uLnTx/>
                <a:uFillTx/>
                <a:latin typeface="Century Gothic"/>
                <a:ea typeface="+mn-ea"/>
                <a:cs typeface="+mn-cs"/>
              </a:rPr>
              <a:t> </a:t>
            </a:r>
            <a:endParaRPr kumimoji="0" lang="en-US" sz="2400" b="0" i="0" u="none" strike="noStrike" kern="1200" cap="none" spc="0" normalizeH="0" baseline="0" noProof="0" dirty="0">
              <a:ln>
                <a:noFill/>
              </a:ln>
              <a:solidFill>
                <a:sysClr val="windowText" lastClr="000000">
                  <a:lumMod val="50000"/>
                  <a:lumOff val="50000"/>
                </a:sysClr>
              </a:solidFill>
              <a:effectLst/>
              <a:uLnTx/>
              <a:uFillTx/>
              <a:latin typeface="Century Gothic"/>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sng" strike="noStrike" kern="1200" cap="none" spc="0" normalizeH="0" baseline="0" noProof="0" dirty="0">
                <a:ln>
                  <a:noFill/>
                </a:ln>
                <a:solidFill>
                  <a:sysClr val="windowText" lastClr="000000">
                    <a:lumMod val="50000"/>
                    <a:lumOff val="50000"/>
                  </a:sysClr>
                </a:solidFill>
                <a:effectLst/>
                <a:uLnTx/>
                <a:uFillTx/>
                <a:latin typeface="Comic Sans MS" pitchFamily="66" charset="0"/>
                <a:ea typeface="+mn-ea"/>
                <a:cs typeface="+mn-cs"/>
              </a:rPr>
              <a:t>Entry Requirements: </a:t>
            </a:r>
            <a:r>
              <a:rPr kumimoji="0" lang="en-GB" sz="2800" b="0" i="0" u="none" strike="noStrike" kern="1200" cap="none" spc="0" normalizeH="0" baseline="0" noProof="0" dirty="0">
                <a:ln>
                  <a:noFill/>
                </a:ln>
                <a:solidFill>
                  <a:sysClr val="windowText" lastClr="000000">
                    <a:lumMod val="50000"/>
                    <a:lumOff val="50000"/>
                  </a:sysClr>
                </a:solidFill>
                <a:effectLst/>
                <a:uLnTx/>
                <a:uFillTx/>
                <a:latin typeface="Comic Sans MS" pitchFamily="66" charset="0"/>
                <a:ea typeface="+mn-ea"/>
                <a:cs typeface="+mn-cs"/>
              </a:rPr>
              <a:t>A grade </a:t>
            </a:r>
            <a:r>
              <a:rPr lang="en-GB" sz="2800" dirty="0">
                <a:solidFill>
                  <a:sysClr val="windowText" lastClr="000000">
                    <a:lumMod val="50000"/>
                    <a:lumOff val="50000"/>
                  </a:sysClr>
                </a:solidFill>
                <a:latin typeface="Comic Sans MS" pitchFamily="66" charset="0"/>
              </a:rPr>
              <a:t>6</a:t>
            </a:r>
            <a:r>
              <a:rPr kumimoji="0" lang="en-GB" sz="2800" b="0" i="0" u="none" strike="noStrike" kern="1200" cap="none" spc="0" normalizeH="0" baseline="0" noProof="0" dirty="0">
                <a:ln>
                  <a:noFill/>
                </a:ln>
                <a:solidFill>
                  <a:sysClr val="windowText" lastClr="000000">
                    <a:lumMod val="50000"/>
                    <a:lumOff val="50000"/>
                  </a:sysClr>
                </a:solidFill>
                <a:effectLst/>
                <a:uLnTx/>
                <a:uFillTx/>
                <a:latin typeface="Comic Sans MS" pitchFamily="66" charset="0"/>
                <a:ea typeface="+mn-ea"/>
                <a:cs typeface="+mn-cs"/>
              </a:rPr>
              <a:t> or above at GCSE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ysClr val="windowText" lastClr="000000">
                  <a:lumMod val="50000"/>
                  <a:lumOff val="50000"/>
                </a:sysClr>
              </a:solidFill>
              <a:effectLst/>
              <a:uLnTx/>
              <a:uFillTx/>
              <a:latin typeface="Comic Sans MS" pitchFamily="66"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sng" strike="noStrike" kern="1200" cap="none" spc="0" normalizeH="0" baseline="0" noProof="0" dirty="0">
                <a:ln>
                  <a:noFill/>
                </a:ln>
                <a:solidFill>
                  <a:sysClr val="windowText" lastClr="000000">
                    <a:lumMod val="50000"/>
                    <a:lumOff val="50000"/>
                  </a:sysClr>
                </a:solidFill>
                <a:effectLst/>
                <a:uLnTx/>
                <a:uFillTx/>
                <a:latin typeface="Comic Sans MS" pitchFamily="66" charset="0"/>
                <a:ea typeface="+mn-ea"/>
                <a:cs typeface="+mn-cs"/>
              </a:rPr>
              <a:t>Course Name &amp; Exam Board: </a:t>
            </a:r>
            <a:r>
              <a:rPr kumimoji="0" lang="en-GB" sz="2800" b="0" i="0" u="none" strike="noStrike" kern="1200" cap="none" spc="0" normalizeH="0" baseline="0" noProof="0" dirty="0">
                <a:ln>
                  <a:noFill/>
                </a:ln>
                <a:solidFill>
                  <a:sysClr val="windowText" lastClr="000000">
                    <a:lumMod val="50000"/>
                    <a:lumOff val="50000"/>
                  </a:sysClr>
                </a:solidFill>
                <a:effectLst/>
                <a:uLnTx/>
                <a:uFillTx/>
                <a:latin typeface="Comic Sans MS" pitchFamily="66" charset="0"/>
                <a:ea typeface="+mn-ea"/>
                <a:cs typeface="+mn-cs"/>
              </a:rPr>
              <a:t>AS/A Level French - AQA</a:t>
            </a:r>
            <a:endParaRPr kumimoji="0" lang="en-US" sz="2800" b="0" i="0" u="none" strike="noStrike" kern="1200" cap="none" spc="0" normalizeH="0" baseline="0" noProof="0" dirty="0">
              <a:ln>
                <a:noFill/>
              </a:ln>
              <a:solidFill>
                <a:sysClr val="windowText" lastClr="000000">
                  <a:lumMod val="50000"/>
                  <a:lumOff val="50000"/>
                </a:sysClr>
              </a:solidFill>
              <a:effectLst/>
              <a:uLnTx/>
              <a:uFillTx/>
              <a:latin typeface="Comic Sans MS" pitchFamily="66"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ysClr val="windowText" lastClr="000000">
                  <a:lumMod val="50000"/>
                  <a:lumOff val="50000"/>
                </a:sysClr>
              </a:solidFill>
              <a:effectLst/>
              <a:uLnTx/>
              <a:uFillTx/>
              <a:latin typeface="Century Gothic"/>
              <a:ea typeface="+mn-ea"/>
              <a:cs typeface="+mn-cs"/>
            </a:endParaRPr>
          </a:p>
        </p:txBody>
      </p:sp>
    </p:spTree>
    <p:extLst>
      <p:ext uri="{BB962C8B-B14F-4D97-AF65-F5344CB8AC3E}">
        <p14:creationId xmlns:p14="http://schemas.microsoft.com/office/powerpoint/2010/main" val="400238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1584325" cy="6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266" y="6048812"/>
            <a:ext cx="5056359" cy="809188"/>
          </a:xfrm>
          <a:prstGeom prst="rect">
            <a:avLst/>
          </a:prstGeom>
        </p:spPr>
      </p:pic>
      <p:sp>
        <p:nvSpPr>
          <p:cNvPr id="4" name="Title 1"/>
          <p:cNvSpPr txBox="1">
            <a:spLocks/>
          </p:cNvSpPr>
          <p:nvPr/>
        </p:nvSpPr>
        <p:spPr>
          <a:xfrm>
            <a:off x="457200" y="0"/>
            <a:ext cx="8229600" cy="90872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marL="0" marR="0" lvl="0" indent="0" algn="ctr" defTabSz="914400" rtl="0" eaLnBrk="1" fontAlgn="auto" latinLnBrk="0" hangingPunct="1">
              <a:lnSpc>
                <a:spcPts val="5800"/>
              </a:lnSpc>
              <a:spcBef>
                <a:spcPct val="0"/>
              </a:spcBef>
              <a:spcAft>
                <a:spcPts val="0"/>
              </a:spcAft>
              <a:buClrTx/>
              <a:buSzTx/>
              <a:buFontTx/>
              <a:buNone/>
              <a:tabLst/>
              <a:defRPr/>
            </a:pPr>
            <a:r>
              <a:rPr kumimoji="0" lang="en-GB" sz="5400" b="0" i="0" u="none" strike="noStrike" kern="1200" cap="none" spc="0" normalizeH="0" baseline="0" noProof="0">
                <a:ln>
                  <a:noFill/>
                </a:ln>
                <a:solidFill>
                  <a:srgbClr val="2F5897"/>
                </a:solidFill>
                <a:effectLst>
                  <a:outerShdw blurRad="63500" dist="38100" dir="5400000" algn="t" rotWithShape="0">
                    <a:prstClr val="black">
                      <a:alpha val="25000"/>
                    </a:prstClr>
                  </a:outerShdw>
                </a:effectLst>
                <a:uLnTx/>
                <a:uFillTx/>
                <a:latin typeface="Palatino Linotype"/>
                <a:ea typeface="+mj-ea"/>
                <a:cs typeface="+mj-cs"/>
              </a:rPr>
              <a:t>Aims of the Course</a:t>
            </a:r>
            <a:endParaRPr kumimoji="0" lang="en-US" sz="5400" b="0" i="0" u="none" strike="noStrike" kern="1200" cap="none" spc="0" normalizeH="0" baseline="0" noProof="0" dirty="0">
              <a:ln>
                <a:noFill/>
              </a:ln>
              <a:solidFill>
                <a:srgbClr val="2F5897"/>
              </a:solidFill>
              <a:effectLst>
                <a:outerShdw blurRad="63500" dist="38100" dir="5400000" algn="t" rotWithShape="0">
                  <a:prstClr val="black">
                    <a:alpha val="25000"/>
                  </a:prstClr>
                </a:outerShdw>
              </a:effectLst>
              <a:uLnTx/>
              <a:uFillTx/>
              <a:latin typeface="Palatino Linotype"/>
              <a:ea typeface="+mj-ea"/>
              <a:cs typeface="+mj-cs"/>
            </a:endParaRPr>
          </a:p>
        </p:txBody>
      </p:sp>
      <p:sp>
        <p:nvSpPr>
          <p:cNvPr id="5" name="Content Placeholder 2"/>
          <p:cNvSpPr txBox="1">
            <a:spLocks/>
          </p:cNvSpPr>
          <p:nvPr/>
        </p:nvSpPr>
        <p:spPr>
          <a:xfrm>
            <a:off x="467544" y="980728"/>
            <a:ext cx="8219256" cy="5616624"/>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5900" b="0" i="0" u="none" strike="noStrike" kern="1200" cap="none" spc="0" normalizeH="0" baseline="0" noProof="0">
                <a:ln>
                  <a:noFill/>
                </a:ln>
                <a:solidFill>
                  <a:sysClr val="windowText" lastClr="000000"/>
                </a:solidFill>
                <a:effectLst/>
                <a:uLnTx/>
                <a:uFillTx/>
                <a:latin typeface="Comic Sans MS" pitchFamily="66" charset="0"/>
                <a:ea typeface="+mn-ea"/>
                <a:cs typeface="+mn-cs"/>
              </a:rPr>
              <a:t>develop an interest in, and enthusiasm for, language learning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5900" b="0" i="0" u="none" strike="noStrike" kern="1200" cap="none" spc="0" normalizeH="0" baseline="0" noProof="0">
                <a:ln>
                  <a:noFill/>
                </a:ln>
                <a:solidFill>
                  <a:sysClr val="windowText" lastClr="000000"/>
                </a:solidFill>
                <a:effectLst/>
                <a:uLnTx/>
                <a:uFillTx/>
                <a:latin typeface="Comic Sans MS" pitchFamily="66" charset="0"/>
                <a:ea typeface="+mn-ea"/>
                <a:cs typeface="+mn-cs"/>
              </a:rPr>
              <a:t>develop understanding of the language in a variety of contexts and genres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5900" b="0" i="0" u="none" strike="noStrike" kern="1200" cap="none" spc="0" normalizeH="0" baseline="0" noProof="0">
                <a:ln>
                  <a:noFill/>
                </a:ln>
                <a:solidFill>
                  <a:sysClr val="windowText" lastClr="000000"/>
                </a:solidFill>
                <a:effectLst/>
                <a:uLnTx/>
                <a:uFillTx/>
                <a:latin typeface="Comic Sans MS" pitchFamily="66" charset="0"/>
                <a:ea typeface="+mn-ea"/>
                <a:cs typeface="+mn-cs"/>
              </a:rPr>
              <a:t>communicate confidently, clearly and effectively in the language for a range of purposes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5900" b="0" i="0" u="none" strike="noStrike" kern="1200" cap="none" spc="0" normalizeH="0" baseline="0" noProof="0">
                <a:ln>
                  <a:noFill/>
                </a:ln>
                <a:solidFill>
                  <a:sysClr val="windowText" lastClr="000000"/>
                </a:solidFill>
                <a:effectLst/>
                <a:uLnTx/>
                <a:uFillTx/>
                <a:latin typeface="Comic Sans MS" pitchFamily="66" charset="0"/>
                <a:ea typeface="+mn-ea"/>
                <a:cs typeface="+mn-cs"/>
              </a:rPr>
              <a:t>develop awareness and understanding of the contemporary society,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5900" b="0" i="0" u="none" strike="noStrike" kern="1200" cap="none" spc="0" normalizeH="0" baseline="0" noProof="0">
                <a:ln>
                  <a:noFill/>
                </a:ln>
                <a:solidFill>
                  <a:sysClr val="windowText" lastClr="000000"/>
                </a:solidFill>
                <a:effectLst/>
                <a:uLnTx/>
                <a:uFillTx/>
                <a:latin typeface="Comic Sans MS" pitchFamily="66" charset="0"/>
                <a:ea typeface="+mn-ea"/>
                <a:cs typeface="+mn-cs"/>
              </a:rPr>
              <a:t>cultural background and heritage of countries or communities where the language is spoken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5900" b="0" i="0" u="none" strike="noStrike" kern="1200" cap="none" spc="0" normalizeH="0" baseline="0" noProof="0">
                <a:ln>
                  <a:noFill/>
                </a:ln>
                <a:solidFill>
                  <a:sysClr val="windowText" lastClr="000000"/>
                </a:solidFill>
                <a:effectLst/>
                <a:uLnTx/>
                <a:uFillTx/>
                <a:latin typeface="Comic Sans MS" pitchFamily="66" charset="0"/>
                <a:ea typeface="+mn-ea"/>
                <a:cs typeface="+mn-cs"/>
              </a:rPr>
              <a:t>consider their study of the language in a broader context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ysClr val="windowText" lastClr="000000">
                  <a:lumMod val="50000"/>
                  <a:lumOff val="50000"/>
                </a:sysClr>
              </a:solidFill>
              <a:effectLst/>
              <a:uLnTx/>
              <a:uFillTx/>
              <a:latin typeface="Century Gothic"/>
              <a:ea typeface="+mn-ea"/>
              <a:cs typeface="+mn-cs"/>
            </a:endParaRPr>
          </a:p>
        </p:txBody>
      </p:sp>
    </p:spTree>
    <p:extLst>
      <p:ext uri="{BB962C8B-B14F-4D97-AF65-F5344CB8AC3E}">
        <p14:creationId xmlns:p14="http://schemas.microsoft.com/office/powerpoint/2010/main" val="381405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TotalTime>
  <Words>508</Words>
  <Application>Microsoft Office PowerPoint</Application>
  <PresentationFormat>On-screen Show (4:3)</PresentationFormat>
  <Paragraphs>54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Comic Sans MS</vt:lpstr>
      <vt:lpstr>Palatino Linotype</vt:lpstr>
      <vt:lpstr>Office Theme</vt:lpstr>
      <vt:lpstr>Oui, peut-être!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doi these people have in common?</dc:title>
  <dc:creator>S.Lancett</dc:creator>
  <cp:lastModifiedBy>Caroline</cp:lastModifiedBy>
  <cp:revision>38</cp:revision>
  <cp:lastPrinted>2016-11-30T13:25:28Z</cp:lastPrinted>
  <dcterms:created xsi:type="dcterms:W3CDTF">2014-12-04T11:17:49Z</dcterms:created>
  <dcterms:modified xsi:type="dcterms:W3CDTF">2019-12-03T15:45:00Z</dcterms:modified>
</cp:coreProperties>
</file>