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59" r:id="rId2"/>
    <p:sldId id="373" r:id="rId3"/>
    <p:sldId id="368" r:id="rId4"/>
    <p:sldId id="365" r:id="rId5"/>
    <p:sldId id="380" r:id="rId6"/>
    <p:sldId id="367" r:id="rId7"/>
    <p:sldId id="360" r:id="rId8"/>
    <p:sldId id="375" r:id="rId9"/>
    <p:sldId id="376" r:id="rId10"/>
    <p:sldId id="377" r:id="rId11"/>
    <p:sldId id="378" r:id="rId12"/>
    <p:sldId id="379" r:id="rId13"/>
    <p:sldId id="369" r:id="rId14"/>
    <p:sldId id="370" r:id="rId15"/>
    <p:sldId id="371" r:id="rId16"/>
    <p:sldId id="372" r:id="rId17"/>
    <p:sldId id="3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6" autoAdjust="0"/>
    <p:restoredTop sz="94388" autoAdjust="0"/>
  </p:normalViewPr>
  <p:slideViewPr>
    <p:cSldViewPr snapToGrid="0" snapToObjects="1">
      <p:cViewPr varScale="1">
        <p:scale>
          <a:sx n="70" d="100"/>
          <a:sy n="70"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01041-92E8-4EC2-A91D-A4D922F14EE7}" type="datetimeFigureOut">
              <a:rPr lang="en-GB" smtClean="0"/>
              <a:pPr/>
              <a:t>08/11/2020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1589-2B78-402D-A85C-B5B9C20D6067}" type="slidenum">
              <a:rPr lang="en-GB" smtClean="0"/>
              <a:pPr/>
              <a:t>‹#›</a:t>
            </a:fld>
            <a:endParaRPr lang="en-GB" dirty="0"/>
          </a:p>
        </p:txBody>
      </p:sp>
    </p:spTree>
    <p:extLst>
      <p:ext uri="{BB962C8B-B14F-4D97-AF65-F5344CB8AC3E}">
        <p14:creationId xmlns:p14="http://schemas.microsoft.com/office/powerpoint/2010/main" val="44965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996B5D-1B75-0347-9484-1EAE587DD8FD}" type="datetimeFigureOut">
              <a:rPr lang="en-US" smtClean="0"/>
              <a:pPr/>
              <a:t>11/8/2020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806A65-676E-DE45-B159-AC07E0AEA396}"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100000">
              <a:schemeClr val="bg1"/>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96B5D-1B75-0347-9484-1EAE587DD8FD}" type="datetimeFigureOut">
              <a:rPr lang="en-US" smtClean="0"/>
              <a:pPr/>
              <a:t>11/8/2020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06A65-676E-DE45-B159-AC07E0AEA39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744" y="637569"/>
            <a:ext cx="6513341" cy="2554545"/>
          </a:xfrm>
          <a:prstGeom prst="rect">
            <a:avLst/>
          </a:prstGeom>
          <a:noFill/>
        </p:spPr>
        <p:txBody>
          <a:bodyPr wrap="square" rtlCol="0">
            <a:spAutoFit/>
          </a:bodyPr>
          <a:lstStyle/>
          <a:p>
            <a:r>
              <a:rPr lang="en-GB" sz="4000" dirty="0"/>
              <a:t>English Literature at Cannock Chase High School</a:t>
            </a:r>
          </a:p>
          <a:p>
            <a:endParaRPr lang="en-GB" sz="4000" dirty="0"/>
          </a:p>
          <a:p>
            <a:r>
              <a:rPr lang="en-GB" sz="4000" dirty="0" smtClean="0"/>
              <a:t> </a:t>
            </a:r>
            <a:endParaRPr lang="en-GB" sz="40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pic>
        <p:nvPicPr>
          <p:cNvPr id="3" name="Picture 2">
            <a:extLst>
              <a:ext uri="{FF2B5EF4-FFF2-40B4-BE49-F238E27FC236}">
                <a16:creationId xmlns="" xmlns:a16="http://schemas.microsoft.com/office/drawing/2014/main" id="{D5439CBE-EDBB-4937-97B6-1C2D3EA50A5A}"/>
              </a:ext>
            </a:extLst>
          </p:cNvPr>
          <p:cNvPicPr>
            <a:picLocks noChangeAspect="1"/>
          </p:cNvPicPr>
          <p:nvPr/>
        </p:nvPicPr>
        <p:blipFill>
          <a:blip r:embed="rId3"/>
          <a:stretch>
            <a:fillRect/>
          </a:stretch>
        </p:blipFill>
        <p:spPr>
          <a:xfrm>
            <a:off x="7063439" y="77673"/>
            <a:ext cx="2080561" cy="2443229"/>
          </a:xfrm>
          <a:prstGeom prst="rect">
            <a:avLst/>
          </a:prstGeom>
        </p:spPr>
      </p:pic>
      <p:pic>
        <p:nvPicPr>
          <p:cNvPr id="8200" name="Picture 8" descr="Image result for english literature othello quote">
            <a:extLst>
              <a:ext uri="{FF2B5EF4-FFF2-40B4-BE49-F238E27FC236}">
                <a16:creationId xmlns="" xmlns:a16="http://schemas.microsoft.com/office/drawing/2014/main" id="{AB30FD46-FDB6-4843-92D9-7B5F7F4E3F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872" b="21671"/>
          <a:stretch/>
        </p:blipFill>
        <p:spPr bwMode="auto">
          <a:xfrm>
            <a:off x="30886" y="3218201"/>
            <a:ext cx="3138188" cy="144648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english literature handmaid's tale quote">
            <a:extLst>
              <a:ext uri="{FF2B5EF4-FFF2-40B4-BE49-F238E27FC236}">
                <a16:creationId xmlns="" xmlns:a16="http://schemas.microsoft.com/office/drawing/2014/main" id="{1FE0BF35-EE5E-4EC3-A7EB-1CE2CD858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175" y="1281573"/>
            <a:ext cx="2440156" cy="244015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english literature streetcar quote">
            <a:extLst>
              <a:ext uri="{FF2B5EF4-FFF2-40B4-BE49-F238E27FC236}">
                <a16:creationId xmlns="" xmlns:a16="http://schemas.microsoft.com/office/drawing/2014/main" id="{77D455B5-EABD-4397-B910-2052014E86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101" b="9297"/>
          <a:stretch/>
        </p:blipFill>
        <p:spPr bwMode="auto">
          <a:xfrm>
            <a:off x="6716199" y="3581587"/>
            <a:ext cx="2373099" cy="18652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3169074" y="3986627"/>
            <a:ext cx="3116872" cy="1948045"/>
          </a:xfrm>
          <a:prstGeom prst="rect">
            <a:avLst/>
          </a:prstGeom>
        </p:spPr>
      </p:pic>
    </p:spTree>
    <p:extLst>
      <p:ext uri="{BB962C8B-B14F-4D97-AF65-F5344CB8AC3E}">
        <p14:creationId xmlns:p14="http://schemas.microsoft.com/office/powerpoint/2010/main" val="272679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001" t="11704" r="9253" b="19302"/>
          <a:stretch/>
        </p:blipFill>
        <p:spPr>
          <a:xfrm>
            <a:off x="1037230" y="122829"/>
            <a:ext cx="7383439" cy="4585648"/>
          </a:xfrm>
          <a:prstGeom prst="rect">
            <a:avLst/>
          </a:prstGeom>
        </p:spPr>
      </p:pic>
      <p:sp>
        <p:nvSpPr>
          <p:cNvPr id="5" name="TextBox 4"/>
          <p:cNvSpPr txBox="1"/>
          <p:nvPr/>
        </p:nvSpPr>
        <p:spPr>
          <a:xfrm>
            <a:off x="477672" y="5022376"/>
            <a:ext cx="7820167"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i="1" dirty="0"/>
              <a:t>The Handmaid’s Tale </a:t>
            </a:r>
            <a:r>
              <a:rPr lang="en-GB" sz="2800" dirty="0"/>
              <a:t>by Margaret Atwood and </a:t>
            </a:r>
            <a:r>
              <a:rPr lang="en-GB" sz="2800" i="1" dirty="0"/>
              <a:t>Frankenstein</a:t>
            </a:r>
            <a:r>
              <a:rPr lang="en-GB" sz="2800" dirty="0"/>
              <a:t> by Mary Shelley.</a:t>
            </a:r>
          </a:p>
        </p:txBody>
      </p:sp>
    </p:spTree>
    <p:extLst>
      <p:ext uri="{BB962C8B-B14F-4D97-AF65-F5344CB8AC3E}">
        <p14:creationId xmlns:p14="http://schemas.microsoft.com/office/powerpoint/2010/main" val="152922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821" t="8128" r="25672" b="17145"/>
          <a:stretch/>
        </p:blipFill>
        <p:spPr>
          <a:xfrm>
            <a:off x="395784" y="0"/>
            <a:ext cx="5732059" cy="6649189"/>
          </a:xfrm>
          <a:prstGeom prst="rect">
            <a:avLst/>
          </a:prstGeom>
        </p:spPr>
      </p:pic>
      <p:sp>
        <p:nvSpPr>
          <p:cNvPr id="5" name="TextBox 4"/>
          <p:cNvSpPr txBox="1"/>
          <p:nvPr/>
        </p:nvSpPr>
        <p:spPr>
          <a:xfrm>
            <a:off x="6305266" y="532263"/>
            <a:ext cx="2688609"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t>Romantic Poetry Collection</a:t>
            </a:r>
          </a:p>
          <a:p>
            <a:endParaRPr lang="en-GB" sz="2800" dirty="0"/>
          </a:p>
          <a:p>
            <a:endParaRPr lang="en-GB" sz="2800" dirty="0"/>
          </a:p>
          <a:p>
            <a:endParaRPr lang="en-GB" sz="2800" dirty="0"/>
          </a:p>
          <a:p>
            <a:endParaRPr lang="en-GB" sz="2800" dirty="0"/>
          </a:p>
          <a:p>
            <a:r>
              <a:rPr lang="en-GB" sz="2800" dirty="0"/>
              <a:t>Post 200 Poetry</a:t>
            </a:r>
          </a:p>
        </p:txBody>
      </p:sp>
    </p:spTree>
    <p:extLst>
      <p:ext uri="{BB962C8B-B14F-4D97-AF65-F5344CB8AC3E}">
        <p14:creationId xmlns:p14="http://schemas.microsoft.com/office/powerpoint/2010/main" val="174492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522" t="14129" r="25373" b="26169"/>
          <a:stretch/>
        </p:blipFill>
        <p:spPr>
          <a:xfrm>
            <a:off x="1965277" y="423080"/>
            <a:ext cx="5418162" cy="4940571"/>
          </a:xfrm>
          <a:prstGeom prst="rect">
            <a:avLst/>
          </a:prstGeom>
        </p:spPr>
      </p:pic>
      <p:sp>
        <p:nvSpPr>
          <p:cNvPr id="5" name="TextBox 4"/>
          <p:cNvSpPr txBox="1"/>
          <p:nvPr/>
        </p:nvSpPr>
        <p:spPr>
          <a:xfrm>
            <a:off x="1173707" y="5732060"/>
            <a:ext cx="642809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a:t>Coursework that is worth 20%</a:t>
            </a:r>
          </a:p>
          <a:p>
            <a:pPr algn="ctr"/>
            <a:r>
              <a:rPr lang="en-GB" sz="2400" dirty="0"/>
              <a:t>You can choose your texts.</a:t>
            </a:r>
          </a:p>
        </p:txBody>
      </p:sp>
    </p:spTree>
    <p:extLst>
      <p:ext uri="{BB962C8B-B14F-4D97-AF65-F5344CB8AC3E}">
        <p14:creationId xmlns:p14="http://schemas.microsoft.com/office/powerpoint/2010/main" val="76996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7FC6D-E61A-46D5-A61B-C94838A90539}"/>
              </a:ext>
            </a:extLst>
          </p:cNvPr>
          <p:cNvSpPr>
            <a:spLocks noGrp="1"/>
          </p:cNvSpPr>
          <p:nvPr>
            <p:ph type="title"/>
          </p:nvPr>
        </p:nvSpPr>
        <p:spPr/>
        <p:txBody>
          <a:bodyPr>
            <a:normAutofit fontScale="90000"/>
          </a:bodyPr>
          <a:lstStyle/>
          <a:p>
            <a:r>
              <a:rPr lang="en-GB" dirty="0"/>
              <a:t>Our previous students have voiced their thoughts:</a:t>
            </a:r>
          </a:p>
        </p:txBody>
      </p:sp>
      <p:sp>
        <p:nvSpPr>
          <p:cNvPr id="4" name="Speech Bubble: Oval 3">
            <a:extLst>
              <a:ext uri="{FF2B5EF4-FFF2-40B4-BE49-F238E27FC236}">
                <a16:creationId xmlns="" xmlns:a16="http://schemas.microsoft.com/office/drawing/2014/main" id="{B379B0B9-3114-4538-8995-6A7842DD7CD2}"/>
              </a:ext>
            </a:extLst>
          </p:cNvPr>
          <p:cNvSpPr/>
          <p:nvPr/>
        </p:nvSpPr>
        <p:spPr>
          <a:xfrm>
            <a:off x="0" y="1660987"/>
            <a:ext cx="9247240" cy="3154361"/>
          </a:xfrm>
          <a:prstGeom prst="wedgeEllipseCallout">
            <a:avLst>
              <a:gd name="adj1" fmla="val 26552"/>
              <a:gd name="adj2" fmla="val 731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I took English Literature as I loved to analyse books and poems and explore different layers of meaning. Now, in my second year of my Psychology degree, I can see what an important role English Literature played in developing my critical analysis. Whether writing a literature review or a lab report, being able to critically evaluate is vital to achieve at least a 2:1. I also believe, in general, that English Literature exposes you to a wealth of knowledge regarding different opinions and historical information that is useful in all aspects of a degree. </a:t>
            </a:r>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394965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 xmlns:a16="http://schemas.microsoft.com/office/drawing/2014/main" id="{EE17E072-E138-4089-AD00-4EA7DCF5737C}"/>
              </a:ext>
            </a:extLst>
          </p:cNvPr>
          <p:cNvSpPr/>
          <p:nvPr/>
        </p:nvSpPr>
        <p:spPr>
          <a:xfrm>
            <a:off x="436098" y="248929"/>
            <a:ext cx="8132715" cy="4323071"/>
          </a:xfrm>
          <a:prstGeom prst="wedgeEllipseCallout">
            <a:avLst>
              <a:gd name="adj1" fmla="val 25662"/>
              <a:gd name="adj2" fmla="val 798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English Literature was definitely the A Level I enjoyed most whilst at Sixth Form. It was challenging but it helped attune my mind to different ways of thinking through exploring provocative subjects. The course helped me to present arguments coherently, communicate more effectively and think more critically. Although I decided not to pursue an English degree at university, the skills that I developed during the course have proved to be incredibly useful. Most importantly though, I remember that the teachers always made English interesting. I could not recommend studying it at A Level enough. </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99111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a:extLst>
              <a:ext uri="{FF2B5EF4-FFF2-40B4-BE49-F238E27FC236}">
                <a16:creationId xmlns="" xmlns:a16="http://schemas.microsoft.com/office/drawing/2014/main" id="{FFECBEA2-0A10-4C63-B40E-22A2332E527A}"/>
              </a:ext>
            </a:extLst>
          </p:cNvPr>
          <p:cNvSpPr/>
          <p:nvPr/>
        </p:nvSpPr>
        <p:spPr>
          <a:xfrm>
            <a:off x="112542" y="0"/>
            <a:ext cx="9031458" cy="5978769"/>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 xmlns:a16="http://schemas.microsoft.com/office/drawing/2014/main" id="{13517A76-BB32-4018-B546-0EF707997E93}"/>
              </a:ext>
            </a:extLst>
          </p:cNvPr>
          <p:cNvSpPr/>
          <p:nvPr/>
        </p:nvSpPr>
        <p:spPr>
          <a:xfrm>
            <a:off x="968991" y="803896"/>
            <a:ext cx="8020264" cy="4278094"/>
          </a:xfrm>
          <a:prstGeom prst="rect">
            <a:avLst/>
          </a:prstGeom>
        </p:spPr>
        <p:txBody>
          <a:bodyPr wrap="square">
            <a:spAutoFit/>
          </a:bodyPr>
          <a:lstStyle/>
          <a:p>
            <a:pPr algn="just"/>
            <a:r>
              <a:rPr lang="en-GB" sz="1600" b="1" dirty="0">
                <a:solidFill>
                  <a:srgbClr val="000000"/>
                </a:solidFill>
                <a:latin typeface="sans-serif"/>
              </a:rPr>
              <a:t>Studying A Level English Literature means that  you're studying so much more than just remembering quotes and page numbers. It's learning about your own views and beliefs that you may not even know you had or how strongly you feel about them. It's being assured that having a different opinion is the best thing you can have because it's yours and you're passionate about it.</a:t>
            </a:r>
            <a:endParaRPr lang="en-GB" sz="1600" b="1" dirty="0">
              <a:solidFill>
                <a:srgbClr val="000000"/>
              </a:solidFill>
              <a:latin typeface="Segoe UI" panose="020B0502040204020203" pitchFamily="34" charset="0"/>
            </a:endParaRPr>
          </a:p>
          <a:p>
            <a:endParaRPr lang="en-GB" sz="1600" b="1" dirty="0">
              <a:solidFill>
                <a:srgbClr val="000000"/>
              </a:solidFill>
              <a:latin typeface="Segoe UI" panose="020B0502040204020203" pitchFamily="34" charset="0"/>
            </a:endParaRPr>
          </a:p>
          <a:p>
            <a:pPr algn="just"/>
            <a:r>
              <a:rPr lang="en-GB" sz="1600" b="1" dirty="0">
                <a:solidFill>
                  <a:srgbClr val="000000"/>
                </a:solidFill>
                <a:latin typeface="sans-serif"/>
              </a:rPr>
              <a:t>The books, poems, plays, extracts and more that you'll come across will be interesting. Some you'll love and some you'll hate but those are the best ones because you'll be rewarded for having an opinion. It's different from GCSE as it is more challenging and though-provoking.</a:t>
            </a:r>
          </a:p>
          <a:p>
            <a:pPr algn="just"/>
            <a:endParaRPr lang="en-GB" sz="1600" b="1" dirty="0">
              <a:solidFill>
                <a:srgbClr val="000000"/>
              </a:solidFill>
              <a:latin typeface="Segoe UI" panose="020B0502040204020203" pitchFamily="34" charset="0"/>
            </a:endParaRPr>
          </a:p>
          <a:p>
            <a:pPr algn="just"/>
            <a:r>
              <a:rPr lang="en-GB" sz="1600" b="1" dirty="0">
                <a:solidFill>
                  <a:srgbClr val="000000"/>
                </a:solidFill>
                <a:latin typeface="sans-serif"/>
              </a:rPr>
              <a:t>Even though I didn't take English at university, it's still a part of my life. I'm now able to understand viewpoints that may differ from my own and respect them as though they were mine.</a:t>
            </a:r>
            <a:endParaRPr lang="en-GB" sz="1600" b="1" dirty="0">
              <a:solidFill>
                <a:srgbClr val="000000"/>
              </a:solidFill>
              <a:latin typeface="Segoe UI" panose="020B0502040204020203" pitchFamily="34" charset="0"/>
            </a:endParaRPr>
          </a:p>
          <a:p>
            <a:endParaRPr lang="en-GB" sz="1600" b="1" dirty="0">
              <a:solidFill>
                <a:srgbClr val="000000"/>
              </a:solidFill>
              <a:latin typeface="Segoe UI" panose="020B0502040204020203" pitchFamily="34" charset="0"/>
            </a:endParaRPr>
          </a:p>
          <a:p>
            <a:pPr algn="just"/>
            <a:r>
              <a:rPr lang="en-GB" sz="1600" b="1" dirty="0">
                <a:solidFill>
                  <a:srgbClr val="000000"/>
                </a:solidFill>
                <a:latin typeface="sans-serif"/>
              </a:rPr>
              <a:t>To put it simply, if you want a subject to challenge you, fuel your passionate views and grow your appreciation for others then do A Level English!</a:t>
            </a:r>
            <a:endParaRPr lang="en-GB" sz="1600" b="1" i="0" dirty="0">
              <a:solidFill>
                <a:srgbClr val="000000"/>
              </a:solidFill>
              <a:effectLst/>
              <a:latin typeface="Segoe UI" panose="020B0502040204020203" pitchFamily="34" charset="0"/>
            </a:endParaRP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56879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971693-A653-42EE-85EA-37340EC75B4C}"/>
              </a:ext>
            </a:extLst>
          </p:cNvPr>
          <p:cNvSpPr>
            <a:spLocks noGrp="1"/>
          </p:cNvSpPr>
          <p:nvPr>
            <p:ph type="title"/>
          </p:nvPr>
        </p:nvSpPr>
        <p:spPr/>
        <p:txBody>
          <a:bodyPr/>
          <a:lstStyle/>
          <a:p>
            <a:r>
              <a:rPr lang="en-GB" dirty="0"/>
              <a:t>Entry Requirements</a:t>
            </a:r>
          </a:p>
        </p:txBody>
      </p:sp>
      <p:sp>
        <p:nvSpPr>
          <p:cNvPr id="3" name="Content Placeholder 2">
            <a:extLst>
              <a:ext uri="{FF2B5EF4-FFF2-40B4-BE49-F238E27FC236}">
                <a16:creationId xmlns="" xmlns:a16="http://schemas.microsoft.com/office/drawing/2014/main" id="{195D821E-BE21-4C72-B9AE-BE8E30F64DCF}"/>
              </a:ext>
            </a:extLst>
          </p:cNvPr>
          <p:cNvSpPr>
            <a:spLocks noGrp="1"/>
          </p:cNvSpPr>
          <p:nvPr>
            <p:ph idx="1"/>
          </p:nvPr>
        </p:nvSpPr>
        <p:spPr>
          <a:xfrm>
            <a:off x="-27157" y="1486948"/>
            <a:ext cx="8229600" cy="4525963"/>
          </a:xfrm>
        </p:spPr>
        <p:txBody>
          <a:bodyPr/>
          <a:lstStyle/>
          <a:p>
            <a:r>
              <a:rPr lang="en-GB" dirty="0"/>
              <a:t>Grade 6 in English. (Can be in either Language or Literature).</a:t>
            </a:r>
          </a:p>
          <a:p>
            <a:endParaRPr lang="en-GB" dirty="0"/>
          </a:p>
          <a:p>
            <a:r>
              <a:rPr lang="en-GB" dirty="0"/>
              <a:t>Enthusiasm</a:t>
            </a:r>
          </a:p>
          <a:p>
            <a:r>
              <a:rPr lang="en-GB" dirty="0"/>
              <a:t>Organisation</a:t>
            </a:r>
          </a:p>
          <a:p>
            <a:r>
              <a:rPr lang="en-GB" dirty="0"/>
              <a:t>A willingness to debate.</a:t>
            </a:r>
          </a:p>
        </p:txBody>
      </p:sp>
      <p:pic>
        <p:nvPicPr>
          <p:cNvPr id="9218" name="Picture 2" descr="Image result for tick">
            <a:extLst>
              <a:ext uri="{FF2B5EF4-FFF2-40B4-BE49-F238E27FC236}">
                <a16:creationId xmlns="" xmlns:a16="http://schemas.microsoft.com/office/drawing/2014/main" id="{9429098A-9399-406F-86D9-F17251A68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358" y="1660844"/>
            <a:ext cx="3390974" cy="314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DE516358-C714-4A99-B455-D2A5EB08B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179" y="6012911"/>
            <a:ext cx="5056359" cy="809188"/>
          </a:xfrm>
          <a:prstGeom prst="rect">
            <a:avLst/>
          </a:prstGeom>
        </p:spPr>
      </p:pic>
    </p:spTree>
    <p:extLst>
      <p:ext uri="{BB962C8B-B14F-4D97-AF65-F5344CB8AC3E}">
        <p14:creationId xmlns:p14="http://schemas.microsoft.com/office/powerpoint/2010/main" val="53310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A579324-809E-4EB9-ABDE-D8EE7C0DD36B}"/>
              </a:ext>
            </a:extLst>
          </p:cNvPr>
          <p:cNvSpPr txBox="1"/>
          <p:nvPr/>
        </p:nvSpPr>
        <p:spPr>
          <a:xfrm>
            <a:off x="159657" y="624114"/>
            <a:ext cx="9144001" cy="4031873"/>
          </a:xfrm>
          <a:prstGeom prst="rect">
            <a:avLst/>
          </a:prstGeom>
          <a:noFill/>
          <a:ln>
            <a:solidFill>
              <a:schemeClr val="accent1"/>
            </a:solidFill>
          </a:ln>
        </p:spPr>
        <p:txBody>
          <a:bodyPr wrap="square" rtlCol="0">
            <a:spAutoFit/>
          </a:bodyPr>
          <a:lstStyle/>
          <a:p>
            <a:r>
              <a:rPr lang="en-GB" sz="3200" b="1" dirty="0"/>
              <a:t>Questions?</a:t>
            </a:r>
          </a:p>
          <a:p>
            <a:endParaRPr lang="en-GB" sz="3200" b="1" dirty="0"/>
          </a:p>
          <a:p>
            <a:r>
              <a:rPr lang="en-GB" sz="3200" b="1" dirty="0"/>
              <a:t>Please visit our stand in the hall where students will be willing to answer questions.</a:t>
            </a:r>
          </a:p>
          <a:p>
            <a:endParaRPr lang="en-GB" sz="3200" b="1" dirty="0"/>
          </a:p>
          <a:p>
            <a:r>
              <a:rPr lang="en-GB" sz="3200" b="1" dirty="0"/>
              <a:t>Alternatively, please feel free to email any of the staff below:</a:t>
            </a:r>
          </a:p>
          <a:p>
            <a:r>
              <a:rPr lang="en-GB" sz="3200" b="1" dirty="0"/>
              <a:t>Miss Carter or Mrs Ayre.</a:t>
            </a:r>
          </a:p>
        </p:txBody>
      </p:sp>
      <p:pic>
        <p:nvPicPr>
          <p:cNvPr id="5" name="Picture 4">
            <a:extLst>
              <a:ext uri="{FF2B5EF4-FFF2-40B4-BE49-F238E27FC236}">
                <a16:creationId xmlns="" xmlns:a16="http://schemas.microsoft.com/office/drawing/2014/main" id="{A6AFC823-78D9-4CCF-80C7-F3B42CAE8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179" y="6012911"/>
            <a:ext cx="5056359" cy="809188"/>
          </a:xfrm>
          <a:prstGeom prst="rect">
            <a:avLst/>
          </a:prstGeom>
        </p:spPr>
      </p:pic>
    </p:spTree>
    <p:extLst>
      <p:ext uri="{BB962C8B-B14F-4D97-AF65-F5344CB8AC3E}">
        <p14:creationId xmlns:p14="http://schemas.microsoft.com/office/powerpoint/2010/main" val="184448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words that shakespeare invented">
            <a:extLst>
              <a:ext uri="{FF2B5EF4-FFF2-40B4-BE49-F238E27FC236}">
                <a16:creationId xmlns="" xmlns:a16="http://schemas.microsoft.com/office/drawing/2014/main" id="{ECE0CE41-F2B1-44BF-9D90-CEDDE7962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92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8 Points 3">
            <a:extLst>
              <a:ext uri="{FF2B5EF4-FFF2-40B4-BE49-F238E27FC236}">
                <a16:creationId xmlns="" xmlns:a16="http://schemas.microsoft.com/office/drawing/2014/main" id="{A6672ABA-4A26-4540-9714-387AEB8830F9}"/>
              </a:ext>
            </a:extLst>
          </p:cNvPr>
          <p:cNvSpPr/>
          <p:nvPr/>
        </p:nvSpPr>
        <p:spPr>
          <a:xfrm>
            <a:off x="5718629" y="711199"/>
            <a:ext cx="3425371" cy="429622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Who knew that we would owe so much to Shakespeare?</a:t>
            </a:r>
          </a:p>
        </p:txBody>
      </p:sp>
    </p:spTree>
    <p:extLst>
      <p:ext uri="{BB962C8B-B14F-4D97-AF65-F5344CB8AC3E}">
        <p14:creationId xmlns:p14="http://schemas.microsoft.com/office/powerpoint/2010/main" val="316750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BAAFFB-BA35-45D3-9D23-153D01D5053C}"/>
              </a:ext>
            </a:extLst>
          </p:cNvPr>
          <p:cNvSpPr>
            <a:spLocks noGrp="1"/>
          </p:cNvSpPr>
          <p:nvPr>
            <p:ph type="title"/>
          </p:nvPr>
        </p:nvSpPr>
        <p:spPr/>
        <p:txBody>
          <a:bodyPr>
            <a:noAutofit/>
          </a:bodyPr>
          <a:lstStyle/>
          <a:p>
            <a:r>
              <a:rPr lang="en-GB" sz="3600" b="1" dirty="0"/>
              <a:t>Did you expect the following to be things that we discuss in English Literature?</a:t>
            </a:r>
          </a:p>
        </p:txBody>
      </p:sp>
      <p:sp>
        <p:nvSpPr>
          <p:cNvPr id="3" name="Content Placeholder 2">
            <a:extLst>
              <a:ext uri="{FF2B5EF4-FFF2-40B4-BE49-F238E27FC236}">
                <a16:creationId xmlns="" xmlns:a16="http://schemas.microsoft.com/office/drawing/2014/main" id="{67807525-49A8-4607-A425-240E832C33B6}"/>
              </a:ext>
            </a:extLst>
          </p:cNvPr>
          <p:cNvSpPr>
            <a:spLocks noGrp="1"/>
          </p:cNvSpPr>
          <p:nvPr>
            <p:ph idx="1"/>
          </p:nvPr>
        </p:nvSpPr>
        <p:spPr/>
        <p:txBody>
          <a:bodyPr>
            <a:normAutofit fontScale="92500" lnSpcReduction="10000"/>
          </a:bodyPr>
          <a:lstStyle/>
          <a:p>
            <a:r>
              <a:rPr lang="en-GB" dirty="0"/>
              <a:t>Some of our more recent topics:</a:t>
            </a:r>
          </a:p>
          <a:p>
            <a:endParaRPr lang="en-GB" dirty="0"/>
          </a:p>
          <a:p>
            <a:r>
              <a:rPr lang="en-GB" dirty="0"/>
              <a:t>Donald Trump’s climb to power was inevitable.</a:t>
            </a:r>
          </a:p>
          <a:p>
            <a:r>
              <a:rPr lang="en-GB" dirty="0"/>
              <a:t>Society will never be equal.</a:t>
            </a:r>
          </a:p>
          <a:p>
            <a:r>
              <a:rPr lang="en-GB" dirty="0"/>
              <a:t>What would happen if a Miley Cyrus concert video was the one thing saved from our generation?</a:t>
            </a:r>
          </a:p>
          <a:p>
            <a:r>
              <a:rPr lang="en-GB" dirty="0"/>
              <a:t>Is love always linked to money? Can you be wealthy and fall in love?</a:t>
            </a:r>
          </a:p>
        </p:txBody>
      </p:sp>
      <p:pic>
        <p:nvPicPr>
          <p:cNvPr id="4" name="Picture 3">
            <a:extLst>
              <a:ext uri="{FF2B5EF4-FFF2-40B4-BE49-F238E27FC236}">
                <a16:creationId xmlns="" xmlns:a16="http://schemas.microsoft.com/office/drawing/2014/main" id="{05858E78-C877-4313-92E3-D0BECA810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Tree>
    <p:extLst>
      <p:ext uri="{BB962C8B-B14F-4D97-AF65-F5344CB8AC3E}">
        <p14:creationId xmlns:p14="http://schemas.microsoft.com/office/powerpoint/2010/main" val="419830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2B8313-EAD2-458E-B622-3232126440E8}"/>
              </a:ext>
            </a:extLst>
          </p:cNvPr>
          <p:cNvSpPr>
            <a:spLocks noGrp="1"/>
          </p:cNvSpPr>
          <p:nvPr>
            <p:ph type="title"/>
          </p:nvPr>
        </p:nvSpPr>
        <p:spPr/>
        <p:txBody>
          <a:bodyPr>
            <a:normAutofit fontScale="90000"/>
          </a:bodyPr>
          <a:lstStyle/>
          <a:p>
            <a:r>
              <a:rPr lang="en-GB" dirty="0"/>
              <a:t>Where can English Literature take me?</a:t>
            </a:r>
          </a:p>
        </p:txBody>
      </p:sp>
      <p:sp>
        <p:nvSpPr>
          <p:cNvPr id="4" name="Content Placeholder 2">
            <a:extLst>
              <a:ext uri="{FF2B5EF4-FFF2-40B4-BE49-F238E27FC236}">
                <a16:creationId xmlns="" xmlns:a16="http://schemas.microsoft.com/office/drawing/2014/main" id="{7CD78060-6082-495A-AEE4-644A84AB21CD}"/>
              </a:ext>
            </a:extLst>
          </p:cNvPr>
          <p:cNvSpPr txBox="1">
            <a:spLocks/>
          </p:cNvSpPr>
          <p:nvPr/>
        </p:nvSpPr>
        <p:spPr>
          <a:xfrm>
            <a:off x="468313" y="1484313"/>
            <a:ext cx="6464300" cy="46005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sz="2400" dirty="0"/>
              <a:t>Teaching</a:t>
            </a:r>
          </a:p>
          <a:p>
            <a:r>
              <a:rPr lang="en-GB" altLang="en-US" sz="2400" dirty="0"/>
              <a:t>Law</a:t>
            </a:r>
          </a:p>
          <a:p>
            <a:r>
              <a:rPr lang="en-GB" altLang="en-US" sz="2400" dirty="0"/>
              <a:t>Journalism</a:t>
            </a:r>
          </a:p>
          <a:p>
            <a:r>
              <a:rPr lang="en-GB" altLang="en-US" sz="2400" dirty="0"/>
              <a:t>Author</a:t>
            </a:r>
          </a:p>
          <a:p>
            <a:r>
              <a:rPr lang="en-GB" altLang="en-US" sz="2400" dirty="0"/>
              <a:t>Publishing</a:t>
            </a:r>
          </a:p>
          <a:p>
            <a:r>
              <a:rPr lang="en-GB" altLang="en-US" sz="2400" dirty="0"/>
              <a:t>Editor</a:t>
            </a:r>
          </a:p>
          <a:p>
            <a:r>
              <a:rPr lang="en-GB" altLang="en-US" sz="2400" dirty="0"/>
              <a:t>Business</a:t>
            </a:r>
          </a:p>
          <a:p>
            <a:r>
              <a:rPr lang="en-GB" altLang="en-US" sz="2400" dirty="0"/>
              <a:t>Public relations</a:t>
            </a:r>
          </a:p>
          <a:p>
            <a:r>
              <a:rPr lang="en-GB" altLang="en-US" sz="2400" dirty="0"/>
              <a:t>MANY more!</a:t>
            </a:r>
          </a:p>
        </p:txBody>
      </p:sp>
      <p:sp>
        <p:nvSpPr>
          <p:cNvPr id="5" name="Thought Bubble: Cloud 4">
            <a:extLst>
              <a:ext uri="{FF2B5EF4-FFF2-40B4-BE49-F238E27FC236}">
                <a16:creationId xmlns="" xmlns:a16="http://schemas.microsoft.com/office/drawing/2014/main" id="{854D759C-87B5-4D0F-8159-A0C1F33493D1}"/>
              </a:ext>
            </a:extLst>
          </p:cNvPr>
          <p:cNvSpPr/>
          <p:nvPr/>
        </p:nvSpPr>
        <p:spPr>
          <a:xfrm>
            <a:off x="3334044" y="1417638"/>
            <a:ext cx="5341644" cy="3773340"/>
          </a:xfrm>
          <a:prstGeom prst="cloudCallout">
            <a:avLst>
              <a:gd name="adj1" fmla="val -64744"/>
              <a:gd name="adj2" fmla="val 838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A qualification in English Literature can show future employers that you can analyse, discuss theories, write essays and present arguments.  It is not just about reading!</a:t>
            </a:r>
          </a:p>
        </p:txBody>
      </p:sp>
      <p:pic>
        <p:nvPicPr>
          <p:cNvPr id="6" name="Picture 5">
            <a:extLst>
              <a:ext uri="{FF2B5EF4-FFF2-40B4-BE49-F238E27FC236}">
                <a16:creationId xmlns="" xmlns:a16="http://schemas.microsoft.com/office/drawing/2014/main" id="{FD56A76D-49FB-428C-ACA7-5CC092569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86" y="6048812"/>
            <a:ext cx="5056359" cy="809188"/>
          </a:xfrm>
          <a:prstGeom prst="rect">
            <a:avLst/>
          </a:prstGeom>
        </p:spPr>
      </p:pic>
    </p:spTree>
    <p:extLst>
      <p:ext uri="{BB962C8B-B14F-4D97-AF65-F5344CB8AC3E}">
        <p14:creationId xmlns:p14="http://schemas.microsoft.com/office/powerpoint/2010/main" val="150303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Results</a:t>
            </a:r>
          </a:p>
        </p:txBody>
      </p:sp>
      <p:sp>
        <p:nvSpPr>
          <p:cNvPr id="3" name="Content Placeholder 2"/>
          <p:cNvSpPr>
            <a:spLocks noGrp="1"/>
          </p:cNvSpPr>
          <p:nvPr>
            <p:ph idx="1"/>
          </p:nvPr>
        </p:nvSpPr>
        <p:spPr/>
        <p:txBody>
          <a:bodyPr>
            <a:normAutofit/>
          </a:bodyPr>
          <a:lstStyle/>
          <a:p>
            <a:r>
              <a:rPr lang="en-GB" sz="4400" dirty="0"/>
              <a:t>100% A*-E </a:t>
            </a:r>
          </a:p>
          <a:p>
            <a:r>
              <a:rPr lang="en-GB" sz="4400" dirty="0"/>
              <a:t>A number of our students go on to study English at University or an English based qualification.</a:t>
            </a:r>
          </a:p>
        </p:txBody>
      </p:sp>
    </p:spTree>
    <p:extLst>
      <p:ext uri="{BB962C8B-B14F-4D97-AF65-F5344CB8AC3E}">
        <p14:creationId xmlns:p14="http://schemas.microsoft.com/office/powerpoint/2010/main" val="274568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7344A-5FBA-4EDD-B4EB-100C113D567A}"/>
              </a:ext>
            </a:extLst>
          </p:cNvPr>
          <p:cNvSpPr>
            <a:spLocks noGrp="1"/>
          </p:cNvSpPr>
          <p:nvPr>
            <p:ph type="title"/>
          </p:nvPr>
        </p:nvSpPr>
        <p:spPr/>
        <p:txBody>
          <a:bodyPr/>
          <a:lstStyle/>
          <a:p>
            <a:r>
              <a:rPr lang="en-GB" dirty="0"/>
              <a:t>You are in an amazing position!</a:t>
            </a:r>
          </a:p>
        </p:txBody>
      </p:sp>
      <p:sp>
        <p:nvSpPr>
          <p:cNvPr id="3" name="Content Placeholder 2">
            <a:extLst>
              <a:ext uri="{FF2B5EF4-FFF2-40B4-BE49-F238E27FC236}">
                <a16:creationId xmlns="" xmlns:a16="http://schemas.microsoft.com/office/drawing/2014/main" id="{FABD972A-D8C0-407F-99D7-49AC2D451204}"/>
              </a:ext>
            </a:extLst>
          </p:cNvPr>
          <p:cNvSpPr>
            <a:spLocks noGrp="1"/>
          </p:cNvSpPr>
          <p:nvPr>
            <p:ph idx="1"/>
          </p:nvPr>
        </p:nvSpPr>
        <p:spPr>
          <a:xfrm>
            <a:off x="457200" y="1417638"/>
            <a:ext cx="8229600" cy="4708525"/>
          </a:xfrm>
        </p:spPr>
        <p:txBody>
          <a:bodyPr>
            <a:normAutofit/>
          </a:bodyPr>
          <a:lstStyle/>
          <a:p>
            <a:r>
              <a:rPr lang="en-GB" dirty="0"/>
              <a:t>In previous years, the ‘jump’ to AS from GCSE seemed quite significant in English Literature because Year 11 had included 25% coursework and less quotations to learn.</a:t>
            </a:r>
          </a:p>
          <a:p>
            <a:r>
              <a:rPr lang="en-GB" dirty="0"/>
              <a:t>You are in a much better position because you are already in the habit of learning quotations.</a:t>
            </a:r>
          </a:p>
          <a:p>
            <a:r>
              <a:rPr lang="en-GB" dirty="0"/>
              <a:t>You will be able to take the books in to your A Level exams!</a:t>
            </a:r>
          </a:p>
        </p:txBody>
      </p:sp>
      <p:pic>
        <p:nvPicPr>
          <p:cNvPr id="4" name="Picture 3">
            <a:extLst>
              <a:ext uri="{FF2B5EF4-FFF2-40B4-BE49-F238E27FC236}">
                <a16:creationId xmlns="" xmlns:a16="http://schemas.microsoft.com/office/drawing/2014/main" id="{636A3848-AD9F-4B92-9C18-18094BFCA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86" y="6048812"/>
            <a:ext cx="5056359" cy="809188"/>
          </a:xfrm>
          <a:prstGeom prst="rect">
            <a:avLst/>
          </a:prstGeom>
        </p:spPr>
      </p:pic>
    </p:spTree>
    <p:extLst>
      <p:ext uri="{BB962C8B-B14F-4D97-AF65-F5344CB8AC3E}">
        <p14:creationId xmlns:p14="http://schemas.microsoft.com/office/powerpoint/2010/main" val="225962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C367CD3C-9D65-4BE5-88B1-069E3EF7CAF5}"/>
              </a:ext>
            </a:extLst>
          </p:cNvPr>
          <p:cNvSpPr>
            <a:spLocks noGrp="1"/>
          </p:cNvSpPr>
          <p:nvPr>
            <p:ph type="title"/>
          </p:nvPr>
        </p:nvSpPr>
        <p:spPr>
          <a:xfrm>
            <a:off x="611188" y="260350"/>
            <a:ext cx="6348412" cy="1320800"/>
          </a:xfrm>
        </p:spPr>
        <p:txBody>
          <a:bodyPr>
            <a:normAutofit fontScale="90000"/>
          </a:bodyPr>
          <a:lstStyle/>
          <a:p>
            <a:r>
              <a:rPr lang="en-GB" altLang="en-US" dirty="0"/>
              <a:t>Why should you choose to study English Literature?</a:t>
            </a:r>
          </a:p>
        </p:txBody>
      </p:sp>
      <p:sp>
        <p:nvSpPr>
          <p:cNvPr id="6147" name="Content Placeholder 2">
            <a:extLst>
              <a:ext uri="{FF2B5EF4-FFF2-40B4-BE49-F238E27FC236}">
                <a16:creationId xmlns="" xmlns:a16="http://schemas.microsoft.com/office/drawing/2014/main" id="{D333BB5B-067A-44D4-B216-78C7DDA35D3C}"/>
              </a:ext>
            </a:extLst>
          </p:cNvPr>
          <p:cNvSpPr>
            <a:spLocks noGrp="1"/>
          </p:cNvSpPr>
          <p:nvPr>
            <p:ph idx="1"/>
          </p:nvPr>
        </p:nvSpPr>
        <p:spPr>
          <a:xfrm>
            <a:off x="611188" y="1773238"/>
            <a:ext cx="7921625" cy="4824412"/>
          </a:xfrm>
          <a:solidFill>
            <a:schemeClr val="bg1"/>
          </a:solidFill>
        </p:spPr>
        <p:txBody>
          <a:bodyPr/>
          <a:lstStyle/>
          <a:p>
            <a:pPr eaLnBrk="1" hangingPunct="1"/>
            <a:r>
              <a:rPr lang="en-GB" altLang="en-US" sz="2400" dirty="0"/>
              <a:t>I like reading. (You will be expected to read outside of lessons).</a:t>
            </a:r>
          </a:p>
          <a:p>
            <a:pPr eaLnBrk="1" hangingPunct="1"/>
            <a:r>
              <a:rPr lang="en-GB" altLang="en-US" sz="2400" dirty="0"/>
              <a:t>I especially like to read different forms of literature.</a:t>
            </a:r>
          </a:p>
          <a:p>
            <a:pPr eaLnBrk="1" hangingPunct="1"/>
            <a:r>
              <a:rPr lang="en-GB" altLang="en-US" sz="2400" dirty="0"/>
              <a:t>My analytical skills are a strength.</a:t>
            </a:r>
          </a:p>
          <a:p>
            <a:pPr eaLnBrk="1" hangingPunct="1"/>
            <a:r>
              <a:rPr lang="en-GB" altLang="en-US" sz="2400" dirty="0"/>
              <a:t>I like to debate issues.</a:t>
            </a:r>
          </a:p>
          <a:p>
            <a:pPr eaLnBrk="1" hangingPunct="1"/>
            <a:r>
              <a:rPr lang="en-GB" altLang="en-US" sz="2400" dirty="0"/>
              <a:t>I enjoy exploring why a writer has chosen to produce a certain text.</a:t>
            </a:r>
          </a:p>
          <a:p>
            <a:pPr eaLnBrk="1" hangingPunct="1"/>
            <a:r>
              <a:rPr lang="en-GB" altLang="en-US" sz="2400" dirty="0"/>
              <a:t>I want to develop my ability to link texts across genres and time periods.</a:t>
            </a:r>
          </a:p>
          <a:p>
            <a:pPr eaLnBrk="1" hangingPunct="1"/>
            <a:r>
              <a:rPr lang="en-GB" altLang="en-US" sz="2400" dirty="0"/>
              <a:t>I am good at explaining the effects of words and phrases on the reader.</a:t>
            </a:r>
          </a:p>
          <a:p>
            <a:endParaRPr lang="en-GB" altLang="en-US" dirty="0"/>
          </a:p>
        </p:txBody>
      </p:sp>
    </p:spTree>
    <p:extLst>
      <p:ext uri="{BB962C8B-B14F-4D97-AF65-F5344CB8AC3E}">
        <p14:creationId xmlns:p14="http://schemas.microsoft.com/office/powerpoint/2010/main" val="14106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you study?</a:t>
            </a:r>
          </a:p>
        </p:txBody>
      </p:sp>
      <p:sp>
        <p:nvSpPr>
          <p:cNvPr id="3" name="Content Placeholder 2"/>
          <p:cNvSpPr>
            <a:spLocks noGrp="1"/>
          </p:cNvSpPr>
          <p:nvPr>
            <p:ph idx="1"/>
          </p:nvPr>
        </p:nvSpPr>
        <p:spPr>
          <a:xfrm>
            <a:off x="354842" y="5745706"/>
            <a:ext cx="8161361" cy="1009935"/>
          </a:xfrm>
        </p:spPr>
        <p:style>
          <a:lnRef idx="2">
            <a:schemeClr val="accent2"/>
          </a:lnRef>
          <a:fillRef idx="1">
            <a:schemeClr val="lt1"/>
          </a:fillRef>
          <a:effectRef idx="0">
            <a:schemeClr val="accent2"/>
          </a:effectRef>
          <a:fontRef idx="minor">
            <a:schemeClr val="dk1"/>
          </a:fontRef>
        </p:style>
        <p:txBody>
          <a:bodyPr>
            <a:noAutofit/>
          </a:bodyPr>
          <a:lstStyle/>
          <a:p>
            <a:r>
              <a:rPr lang="en-GB" sz="2800" dirty="0"/>
              <a:t>We follow the Edexcel course and it is structured over two years.</a:t>
            </a:r>
          </a:p>
        </p:txBody>
      </p:sp>
      <p:pic>
        <p:nvPicPr>
          <p:cNvPr id="4" name="Picture 3"/>
          <p:cNvPicPr>
            <a:picLocks noChangeAspect="1"/>
          </p:cNvPicPr>
          <p:nvPr/>
        </p:nvPicPr>
        <p:blipFill rotWithShape="1">
          <a:blip r:embed="rId2"/>
          <a:srcRect l="9851" t="7363" b="13633"/>
          <a:stretch/>
        </p:blipFill>
        <p:spPr>
          <a:xfrm>
            <a:off x="1296538" y="1227087"/>
            <a:ext cx="6550924" cy="4305823"/>
          </a:xfrm>
          <a:prstGeom prst="rect">
            <a:avLst/>
          </a:prstGeom>
        </p:spPr>
      </p:pic>
    </p:spTree>
    <p:extLst>
      <p:ext uri="{BB962C8B-B14F-4D97-AF65-F5344CB8AC3E}">
        <p14:creationId xmlns:p14="http://schemas.microsoft.com/office/powerpoint/2010/main" val="154453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79" t="8557" r="14478" b="11045"/>
          <a:stretch/>
        </p:blipFill>
        <p:spPr>
          <a:xfrm>
            <a:off x="354841" y="245660"/>
            <a:ext cx="6523631" cy="5513695"/>
          </a:xfrm>
          <a:prstGeom prst="rect">
            <a:avLst/>
          </a:prstGeom>
        </p:spPr>
      </p:pic>
      <p:sp>
        <p:nvSpPr>
          <p:cNvPr id="5" name="TextBox 4"/>
          <p:cNvSpPr txBox="1"/>
          <p:nvPr/>
        </p:nvSpPr>
        <p:spPr>
          <a:xfrm>
            <a:off x="6974006" y="777922"/>
            <a:ext cx="1746913"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3200" dirty="0"/>
          </a:p>
          <a:p>
            <a:r>
              <a:rPr lang="en-GB" sz="3200" i="1" dirty="0"/>
              <a:t>Othello</a:t>
            </a:r>
          </a:p>
          <a:p>
            <a:endParaRPr lang="en-GB" sz="3200" dirty="0"/>
          </a:p>
          <a:p>
            <a:endParaRPr lang="en-GB" sz="3200" dirty="0"/>
          </a:p>
          <a:p>
            <a:r>
              <a:rPr lang="en-GB" sz="3200" i="1" dirty="0"/>
              <a:t>Streetcar Named Desire</a:t>
            </a:r>
          </a:p>
        </p:txBody>
      </p:sp>
    </p:spTree>
    <p:extLst>
      <p:ext uri="{BB962C8B-B14F-4D97-AF65-F5344CB8AC3E}">
        <p14:creationId xmlns:p14="http://schemas.microsoft.com/office/powerpoint/2010/main" val="2694455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4267</TotalTime>
  <Words>839</Words>
  <Application>Microsoft Office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sans-serif</vt:lpstr>
      <vt:lpstr>Segoe UI</vt:lpstr>
      <vt:lpstr>Office Theme</vt:lpstr>
      <vt:lpstr>PowerPoint Presentation</vt:lpstr>
      <vt:lpstr>PowerPoint Presentation</vt:lpstr>
      <vt:lpstr>Did you expect the following to be things that we discuss in English Literature?</vt:lpstr>
      <vt:lpstr>Where can English Literature take me?</vt:lpstr>
      <vt:lpstr>Results</vt:lpstr>
      <vt:lpstr>You are in an amazing position!</vt:lpstr>
      <vt:lpstr>Why should you choose to study English Literature?</vt:lpstr>
      <vt:lpstr>What will you study?</vt:lpstr>
      <vt:lpstr>PowerPoint Presentation</vt:lpstr>
      <vt:lpstr>PowerPoint Presentation</vt:lpstr>
      <vt:lpstr>PowerPoint Presentation</vt:lpstr>
      <vt:lpstr>PowerPoint Presentation</vt:lpstr>
      <vt:lpstr>Our previous students have voiced their thoughts:</vt:lpstr>
      <vt:lpstr>PowerPoint Presentation</vt:lpstr>
      <vt:lpstr>PowerPoint Presentation</vt:lpstr>
      <vt:lpstr>Entry Requirements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Reynolds</dc:creator>
  <cp:lastModifiedBy>E.Hewitt</cp:lastModifiedBy>
  <cp:revision>123</cp:revision>
  <dcterms:created xsi:type="dcterms:W3CDTF">2016-11-25T20:12:22Z</dcterms:created>
  <dcterms:modified xsi:type="dcterms:W3CDTF">2020-11-08T16:41:32Z</dcterms:modified>
</cp:coreProperties>
</file>