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367" r:id="rId2"/>
    <p:sldId id="360" r:id="rId3"/>
    <p:sldId id="368" r:id="rId4"/>
    <p:sldId id="369" r:id="rId5"/>
    <p:sldId id="365" r:id="rId6"/>
    <p:sldId id="361" r:id="rId7"/>
    <p:sldId id="363" r:id="rId8"/>
    <p:sldId id="362" r:id="rId9"/>
    <p:sldId id="3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388" autoAdjust="0"/>
  </p:normalViewPr>
  <p:slideViewPr>
    <p:cSldViewPr snapToGrid="0" snapToObjects="1">
      <p:cViewPr varScale="1">
        <p:scale>
          <a:sx n="70" d="100"/>
          <a:sy n="70" d="100"/>
        </p:scale>
        <p:origin x="100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01041-92E8-4EC2-A91D-A4D922F14EE7}" type="datetimeFigureOut">
              <a:rPr lang="en-GB" smtClean="0"/>
              <a:pPr/>
              <a:t>03/11/2020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51589-2B78-402D-A85C-B5B9C20D60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65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50000"/>
              </a:schemeClr>
            </a:gs>
            <a:gs pos="100000">
              <a:schemeClr val="bg1"/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96B5D-1B75-0347-9484-1EAE587DD8F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06A65-676E-DE45-B159-AC07E0AEA39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English Language - this is very different to GCSE – it is a study of linguistics!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95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8758" y="229606"/>
            <a:ext cx="86497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WHY SHOULD YOU CHOOSE ENGLISH LANGUAGE?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1557262"/>
            <a:ext cx="8568952" cy="54006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I like creative writing.</a:t>
            </a:r>
          </a:p>
          <a:p>
            <a:r>
              <a:rPr lang="en-GB" dirty="0">
                <a:solidFill>
                  <a:schemeClr val="tx1"/>
                </a:solidFill>
              </a:rPr>
              <a:t>I especially like to read non-fiction (reviews, articles, message boards: anything true!).</a:t>
            </a:r>
          </a:p>
          <a:p>
            <a:r>
              <a:rPr lang="en-GB" dirty="0">
                <a:solidFill>
                  <a:schemeClr val="tx1"/>
                </a:solidFill>
              </a:rPr>
              <a:t>My writing skills are a strength (spelling, punctuation).</a:t>
            </a:r>
          </a:p>
          <a:p>
            <a:r>
              <a:rPr lang="en-GB" dirty="0">
                <a:solidFill>
                  <a:schemeClr val="tx1"/>
                </a:solidFill>
              </a:rPr>
              <a:t>I want to learn more about the history of our language.</a:t>
            </a:r>
          </a:p>
          <a:p>
            <a:r>
              <a:rPr lang="en-GB" dirty="0">
                <a:solidFill>
                  <a:schemeClr val="tx1"/>
                </a:solidFill>
              </a:rPr>
              <a:t>I wonder why certain words are so powerful.</a:t>
            </a:r>
          </a:p>
          <a:p>
            <a:r>
              <a:rPr lang="en-GB" dirty="0">
                <a:solidFill>
                  <a:schemeClr val="tx1"/>
                </a:solidFill>
              </a:rPr>
              <a:t>I want to learn about how children are able to learn language.</a:t>
            </a:r>
          </a:p>
          <a:p>
            <a:r>
              <a:rPr lang="en-GB" dirty="0">
                <a:solidFill>
                  <a:schemeClr val="tx1"/>
                </a:solidFill>
              </a:rPr>
              <a:t>I would like to find out how different groups in society use language.</a:t>
            </a:r>
          </a:p>
          <a:p>
            <a:r>
              <a:rPr lang="en-GB" dirty="0">
                <a:solidFill>
                  <a:schemeClr val="tx1"/>
                </a:solidFill>
              </a:rPr>
              <a:t>I am good at explaining the effects of words and phrases.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8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2737" y="0"/>
            <a:ext cx="86674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A LEVEL ENGLISH LANGUAGE</a:t>
            </a:r>
          </a:p>
          <a:p>
            <a:r>
              <a:rPr lang="en-GB" sz="2000" dirty="0"/>
              <a:t>This is very different to GCSE! There’s a good mix of: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Analysis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Theoretical application and case studies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Creative writing and investigations</a:t>
            </a:r>
          </a:p>
          <a:p>
            <a:r>
              <a:rPr lang="en-GB" sz="2000" dirty="0"/>
              <a:t>It supports subjects such as Literature, Sociology, Psychology, Child Development, History…   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899665" y="2458390"/>
            <a:ext cx="1843536" cy="9826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Representations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389835" y="2458390"/>
            <a:ext cx="1843536" cy="9826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Child Language Acquisition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156328" y="2458390"/>
            <a:ext cx="1843536" cy="9826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Gender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99665" y="3756324"/>
            <a:ext cx="1843536" cy="9826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Ethnicity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417499" y="3797328"/>
            <a:ext cx="1843536" cy="9826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Age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156328" y="3797328"/>
            <a:ext cx="1843536" cy="9826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Sexuality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17244" y="5054258"/>
            <a:ext cx="1843536" cy="9826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Occupations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417499" y="5040670"/>
            <a:ext cx="1843536" cy="9826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Language Change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156328" y="5040670"/>
            <a:ext cx="1843536" cy="9826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Global and National </a:t>
            </a:r>
            <a:r>
              <a:rPr lang="en-GB" dirty="0" err="1"/>
              <a:t>Englishes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7650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2737" y="0"/>
            <a:ext cx="86674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A LEVEL ENGLISH LANGUAGE</a:t>
            </a:r>
          </a:p>
          <a:p>
            <a:r>
              <a:rPr lang="en-GB" sz="2000" dirty="0"/>
              <a:t>This is very different to GCSE! There’s a good mix of: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Analysis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Theoretical application and case studies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Creative writing and investigations</a:t>
            </a:r>
          </a:p>
          <a:p>
            <a:r>
              <a:rPr lang="en-GB" sz="2000" dirty="0"/>
              <a:t>It supports subjects such as Literature, Sociology, Psychology, Child Development, History…   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899665" y="2458390"/>
            <a:ext cx="1843536" cy="9826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Range of texts types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389835" y="2458390"/>
            <a:ext cx="1843536" cy="9826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Linguistic Terminology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156328" y="2458390"/>
            <a:ext cx="1843536" cy="9826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Scientific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99665" y="3756324"/>
            <a:ext cx="1843536" cy="9826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Right or Wrong!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417499" y="3797328"/>
            <a:ext cx="1843536" cy="9826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Modes – written, electronic &amp; spoken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156328" y="3797328"/>
            <a:ext cx="1843536" cy="9826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Free choice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17244" y="5054258"/>
            <a:ext cx="1843536" cy="9826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Investigations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417499" y="5040670"/>
            <a:ext cx="1843536" cy="9826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Brain science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156328" y="5040670"/>
            <a:ext cx="1843536" cy="9826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Sociology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423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85516" y="229606"/>
            <a:ext cx="5759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AQA ENGLISH LANGUAGE: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1873867"/>
            <a:ext cx="81369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*Paper One – 2hrs 30mins – Linguistic Representations and Child Language</a:t>
            </a:r>
          </a:p>
          <a:p>
            <a:endParaRPr lang="en-GB" sz="2000" dirty="0"/>
          </a:p>
          <a:p>
            <a:r>
              <a:rPr lang="en-GB" sz="2000" dirty="0"/>
              <a:t>*Paper Two – 2hrs 30mins – Diversity, Article Comparison and Opinion Article</a:t>
            </a:r>
          </a:p>
          <a:p>
            <a:endParaRPr lang="en-GB" sz="2000" dirty="0"/>
          </a:p>
          <a:p>
            <a:r>
              <a:rPr lang="en-GB" sz="2000" dirty="0"/>
              <a:t>*Two pieces of coursework:</a:t>
            </a:r>
          </a:p>
          <a:p>
            <a:r>
              <a:rPr lang="en-GB" sz="2000" dirty="0"/>
              <a:t>	- a language investigation - one student is investigated the way her mum</a:t>
            </a:r>
          </a:p>
          <a:p>
            <a:r>
              <a:rPr lang="en-GB" sz="2000" dirty="0"/>
              <a:t>           speaks to her dog!!!</a:t>
            </a:r>
          </a:p>
          <a:p>
            <a:endParaRPr lang="en-GB" sz="2000" dirty="0"/>
          </a:p>
          <a:p>
            <a:r>
              <a:rPr lang="en-GB" sz="2000" dirty="0"/>
              <a:t>	- a piece of original writing with a commentary – your choice – fit it with  </a:t>
            </a:r>
          </a:p>
          <a:p>
            <a:r>
              <a:rPr lang="en-GB" sz="2000" dirty="0"/>
              <a:t>           your university choices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12" b="99135" l="4754" r="9711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46087" y="5356615"/>
            <a:ext cx="1093097" cy="1501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211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85516" y="229606"/>
            <a:ext cx="21576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CAREERS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60311" y="1562062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</a:rPr>
              <a:t>Law</a:t>
            </a:r>
          </a:p>
          <a:p>
            <a:r>
              <a:rPr lang="en-GB" sz="2800" dirty="0">
                <a:solidFill>
                  <a:schemeClr val="tx1"/>
                </a:solidFill>
              </a:rPr>
              <a:t>Journalism</a:t>
            </a:r>
          </a:p>
          <a:p>
            <a:r>
              <a:rPr lang="en-GB" sz="2800" dirty="0">
                <a:solidFill>
                  <a:schemeClr val="tx1"/>
                </a:solidFill>
              </a:rPr>
              <a:t>Publishing</a:t>
            </a:r>
          </a:p>
          <a:p>
            <a:r>
              <a:rPr lang="en-GB" sz="2800" dirty="0">
                <a:solidFill>
                  <a:schemeClr val="tx1"/>
                </a:solidFill>
              </a:rPr>
              <a:t>Editor</a:t>
            </a:r>
          </a:p>
          <a:p>
            <a:r>
              <a:rPr lang="en-GB" sz="2800" dirty="0">
                <a:solidFill>
                  <a:schemeClr val="tx1"/>
                </a:solidFill>
              </a:rPr>
              <a:t>Business</a:t>
            </a:r>
          </a:p>
          <a:p>
            <a:r>
              <a:rPr lang="en-GB" sz="2800" dirty="0">
                <a:solidFill>
                  <a:schemeClr val="tx1"/>
                </a:solidFill>
              </a:rPr>
              <a:t>Teaching</a:t>
            </a:r>
          </a:p>
          <a:p>
            <a:r>
              <a:rPr lang="en-GB" sz="2800" dirty="0">
                <a:solidFill>
                  <a:schemeClr val="tx1"/>
                </a:solidFill>
              </a:rPr>
              <a:t>Public relations</a:t>
            </a:r>
          </a:p>
          <a:p>
            <a:r>
              <a:rPr lang="en-GB" sz="2800" dirty="0">
                <a:solidFill>
                  <a:schemeClr val="tx1"/>
                </a:solidFill>
              </a:rPr>
              <a:t>MANY more!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955" y="2161899"/>
            <a:ext cx="353139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0789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85516" y="229606"/>
            <a:ext cx="20503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RESULTS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0839" y="1468867"/>
            <a:ext cx="2637203" cy="255454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endParaRPr lang="pt-BR" sz="3200" dirty="0"/>
          </a:p>
          <a:p>
            <a:r>
              <a:rPr lang="pt-BR" sz="3200" dirty="0"/>
              <a:t>A Level - </a:t>
            </a:r>
          </a:p>
          <a:p>
            <a:r>
              <a:rPr lang="pt-BR" sz="3200" dirty="0"/>
              <a:t>A*-E: 100%</a:t>
            </a:r>
          </a:p>
          <a:p>
            <a:r>
              <a:rPr lang="pt-BR" sz="3200" dirty="0"/>
              <a:t>A*-C: 100%</a:t>
            </a:r>
          </a:p>
          <a:p>
            <a:endParaRPr lang="pt-BR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4189862" y="2238233"/>
            <a:ext cx="4326340" cy="286232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Our students went on to university to study: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English Literature and Language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Nursing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Japanese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Veterinary nursing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Teaching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Fashion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Broadcasting/Journalism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Law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Zoology</a:t>
            </a:r>
          </a:p>
        </p:txBody>
      </p:sp>
    </p:spTree>
    <p:extLst>
      <p:ext uri="{BB962C8B-B14F-4D97-AF65-F5344CB8AC3E}">
        <p14:creationId xmlns:p14="http://schemas.microsoft.com/office/powerpoint/2010/main" val="1589258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85516" y="229606"/>
            <a:ext cx="51263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ENTRY REQUIREMENTS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4179" y="2282597"/>
            <a:ext cx="78447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*6 or above at English Language or Literature GCSE</a:t>
            </a:r>
          </a:p>
          <a:p>
            <a:r>
              <a:rPr lang="en-GB" sz="2800" dirty="0"/>
              <a:t>*Enthusiasm</a:t>
            </a:r>
          </a:p>
          <a:p>
            <a:r>
              <a:rPr lang="en-GB" sz="2800" dirty="0"/>
              <a:t>*A keen interest in the subject</a:t>
            </a:r>
          </a:p>
          <a:p>
            <a:r>
              <a:rPr lang="en-GB" sz="2800" dirty="0"/>
              <a:t>*The ability to work independently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375" y="229606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789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85516" y="229606"/>
            <a:ext cx="57701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FOR MORE INFORMATION: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66" y="6048812"/>
            <a:ext cx="5056359" cy="80918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63759" y="2543690"/>
            <a:ext cx="64192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Ask Mrs </a:t>
            </a:r>
            <a:r>
              <a:rPr lang="en-GB" sz="2800" dirty="0" err="1"/>
              <a:t>Ayre</a:t>
            </a:r>
            <a:r>
              <a:rPr lang="en-GB" sz="2800" dirty="0"/>
              <a:t>, Miss Doherty or  Miss Carter</a:t>
            </a:r>
          </a:p>
        </p:txBody>
      </p:sp>
    </p:spTree>
    <p:extLst>
      <p:ext uri="{BB962C8B-B14F-4D97-AF65-F5344CB8AC3E}">
        <p14:creationId xmlns:p14="http://schemas.microsoft.com/office/powerpoint/2010/main" val="1024443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4694</TotalTime>
  <Words>370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Symbol</vt:lpstr>
      <vt:lpstr>Office Theme</vt:lpstr>
      <vt:lpstr>English Language - this is very different to GCSE – it is a study of linguistics!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Reynolds</dc:creator>
  <cp:lastModifiedBy>L.Ayre</cp:lastModifiedBy>
  <cp:revision>128</cp:revision>
  <dcterms:created xsi:type="dcterms:W3CDTF">2016-11-25T20:12:22Z</dcterms:created>
  <dcterms:modified xsi:type="dcterms:W3CDTF">2020-11-03T12:37:02Z</dcterms:modified>
</cp:coreProperties>
</file>