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359" r:id="rId2"/>
    <p:sldId id="378" r:id="rId3"/>
    <p:sldId id="379" r:id="rId4"/>
    <p:sldId id="372" r:id="rId5"/>
    <p:sldId id="375" r:id="rId6"/>
    <p:sldId id="380" r:id="rId7"/>
    <p:sldId id="373" r:id="rId8"/>
    <p:sldId id="374" r:id="rId9"/>
    <p:sldId id="376" r:id="rId10"/>
    <p:sldId id="37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6" autoAdjust="0"/>
    <p:restoredTop sz="94388" autoAdjust="0"/>
  </p:normalViewPr>
  <p:slideViewPr>
    <p:cSldViewPr snapToGrid="0" snapToObjects="1">
      <p:cViewPr varScale="1">
        <p:scale>
          <a:sx n="67" d="100"/>
          <a:sy n="67" d="100"/>
        </p:scale>
        <p:origin x="14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01041-92E8-4EC2-A91D-A4D922F14EE7}" type="datetimeFigureOut">
              <a:rPr lang="en-GB" smtClean="0"/>
              <a:pPr/>
              <a:t>25/11/2019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51589-2B78-402D-A85C-B5B9C20D60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65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11/25/2019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11/25/2019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11/25/2019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11/25/2019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11/25/2019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11/25/2019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11/25/2019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11/25/2019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11/25/2019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11/25/2019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11/25/2019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50000"/>
              </a:schemeClr>
            </a:gs>
            <a:gs pos="100000">
              <a:schemeClr val="bg1"/>
            </a:gs>
          </a:gsLst>
          <a:path path="rect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96B5D-1B75-0347-9484-1EAE587DD8FD}" type="datetimeFigureOut">
              <a:rPr lang="en-US" smtClean="0"/>
              <a:pPr/>
              <a:t>11/25/2019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85516" y="229606"/>
            <a:ext cx="45834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Drama at Key Stage 5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10729"/>
            <a:ext cx="7772400" cy="1470025"/>
          </a:xfrm>
          <a:ln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BTEC Performing Arts</a:t>
            </a:r>
          </a:p>
        </p:txBody>
      </p:sp>
    </p:spTree>
    <p:extLst>
      <p:ext uri="{BB962C8B-B14F-4D97-AF65-F5344CB8AC3E}">
        <p14:creationId xmlns:p14="http://schemas.microsoft.com/office/powerpoint/2010/main" val="272679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-27386"/>
            <a:ext cx="8229600" cy="1143000"/>
          </a:xfrm>
        </p:spPr>
        <p:txBody>
          <a:bodyPr/>
          <a:lstStyle/>
          <a:p>
            <a:pPr lvl="0"/>
            <a:r>
              <a:rPr lang="en-GB"/>
              <a:t>Is Drama For Me?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268757"/>
            <a:ext cx="8229600" cy="4525959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90000"/>
              </a:lnSpc>
            </a:pPr>
            <a:r>
              <a:rPr lang="en-GB" dirty="0"/>
              <a:t>Drama demands:</a:t>
            </a:r>
          </a:p>
          <a:p>
            <a:pPr lvl="3">
              <a:lnSpc>
                <a:spcPct val="90000"/>
              </a:lnSpc>
            </a:pPr>
            <a:r>
              <a:rPr lang="en-GB" dirty="0"/>
              <a:t>Discipline</a:t>
            </a:r>
          </a:p>
          <a:p>
            <a:pPr lvl="3">
              <a:lnSpc>
                <a:spcPct val="90000"/>
              </a:lnSpc>
            </a:pPr>
            <a:r>
              <a:rPr lang="en-GB" dirty="0"/>
              <a:t>Creativity</a:t>
            </a:r>
          </a:p>
          <a:p>
            <a:pPr lvl="3">
              <a:lnSpc>
                <a:spcPct val="90000"/>
              </a:lnSpc>
            </a:pPr>
            <a:r>
              <a:rPr lang="en-GB" dirty="0"/>
              <a:t>Collaboration</a:t>
            </a:r>
          </a:p>
          <a:p>
            <a:pPr lvl="0">
              <a:lnSpc>
                <a:spcPct val="90000"/>
              </a:lnSpc>
            </a:pPr>
            <a:endParaRPr lang="en-GB" dirty="0"/>
          </a:p>
          <a:p>
            <a:pPr lvl="0">
              <a:lnSpc>
                <a:spcPct val="90000"/>
              </a:lnSpc>
            </a:pPr>
            <a:r>
              <a:rPr lang="en-GB" dirty="0"/>
              <a:t>If you are passionate about performing and enjoy being creative, then Drama is likely to be a good option for you.</a:t>
            </a:r>
          </a:p>
          <a:p>
            <a:pPr lvl="0">
              <a:lnSpc>
                <a:spcPct val="90000"/>
              </a:lnSpc>
            </a:pPr>
            <a:endParaRPr lang="en-GB" dirty="0"/>
          </a:p>
          <a:p>
            <a:pPr lvl="0">
              <a:lnSpc>
                <a:spcPct val="90000"/>
              </a:lnSpc>
            </a:pPr>
            <a:r>
              <a:rPr lang="en-GB" dirty="0"/>
              <a:t>If you enjoy exploring ideas practically, Drama provides you with an opportunity to explore and learn in a practical setting. </a:t>
            </a:r>
          </a:p>
          <a:p>
            <a:pPr lvl="0">
              <a:lnSpc>
                <a:spcPct val="90000"/>
              </a:lnSpc>
            </a:pPr>
            <a:endParaRPr lang="en-GB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338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/>
          <p:nvPr/>
        </p:nvSpPr>
        <p:spPr>
          <a:xfrm>
            <a:off x="323523" y="404667"/>
            <a:ext cx="7257117" cy="707882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uFillTx/>
                <a:latin typeface="Aharoni" pitchFamily="2"/>
                <a:ea typeface=""/>
                <a:cs typeface="Aharoni" pitchFamily="2"/>
              </a:rPr>
              <a:t>“DRAMA IS A </a:t>
            </a:r>
            <a:r>
              <a:rPr lang="en-GB" sz="4000" b="0" i="1" u="none" strike="noStrike" kern="1200" cap="none" spc="0" baseline="0" dirty="0">
                <a:uFillTx/>
                <a:latin typeface="Aharoni" pitchFamily="2"/>
                <a:ea typeface=""/>
                <a:cs typeface="Aharoni" pitchFamily="2"/>
              </a:rPr>
              <a:t>SOFT</a:t>
            </a:r>
            <a:r>
              <a:rPr lang="en-GB" sz="4000" b="0" i="0" u="none" strike="noStrike" kern="1200" cap="none" spc="0" baseline="0" dirty="0">
                <a:uFillTx/>
                <a:latin typeface="Aharoni" pitchFamily="2"/>
                <a:ea typeface=""/>
                <a:cs typeface="Aharoni" pitchFamily="2"/>
              </a:rPr>
              <a:t> SUBJECT”</a:t>
            </a:r>
          </a:p>
        </p:txBody>
      </p:sp>
      <p:sp>
        <p:nvSpPr>
          <p:cNvPr id="3" name="TextBox 8"/>
          <p:cNvSpPr txBox="1"/>
          <p:nvPr/>
        </p:nvSpPr>
        <p:spPr>
          <a:xfrm>
            <a:off x="269482" y="5273911"/>
            <a:ext cx="8695011" cy="1261881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800" b="0" i="0" u="none" strike="noStrike" kern="1200" cap="none" spc="0" baseline="0">
                <a:uFillTx/>
                <a:latin typeface="Comic Sans MS" pitchFamily="66"/>
                <a:ea typeface=""/>
                <a:cs typeface=""/>
              </a:rPr>
              <a:t>“I DON’T WANT TO BE AN ACTOR; 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800" b="0" i="0" u="none" strike="noStrike" kern="1200" cap="none" spc="0" baseline="0">
                <a:uFillTx/>
                <a:latin typeface="Comic Sans MS" pitchFamily="66"/>
                <a:ea typeface=""/>
                <a:cs typeface=""/>
              </a:rPr>
              <a:t>IT’S POINTLESS!”</a:t>
            </a:r>
          </a:p>
        </p:txBody>
      </p:sp>
      <p:sp>
        <p:nvSpPr>
          <p:cNvPr id="4" name="TextBox 9"/>
          <p:cNvSpPr txBox="1"/>
          <p:nvPr/>
        </p:nvSpPr>
        <p:spPr>
          <a:xfrm>
            <a:off x="323523" y="2780928"/>
            <a:ext cx="6707288" cy="707882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uFillTx/>
                <a:latin typeface="Baskerville Old Face" pitchFamily="18"/>
                <a:ea typeface=""/>
                <a:cs typeface=""/>
              </a:rPr>
              <a:t>“DRAMA’S JUST PLAYING!”</a:t>
            </a:r>
          </a:p>
        </p:txBody>
      </p:sp>
      <p:sp>
        <p:nvSpPr>
          <p:cNvPr id="5" name="TextBox 11"/>
          <p:cNvSpPr txBox="1"/>
          <p:nvPr/>
        </p:nvSpPr>
        <p:spPr>
          <a:xfrm>
            <a:off x="3194118" y="1196748"/>
            <a:ext cx="5745486" cy="1323438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uFillTx/>
                <a:latin typeface="Algerian" pitchFamily="82"/>
                <a:ea typeface=""/>
                <a:cs typeface=""/>
              </a:rPr>
              <a:t>“DRAMA’S FOR OVERLY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uFillTx/>
                <a:latin typeface="Algerian" pitchFamily="82"/>
                <a:ea typeface=""/>
                <a:cs typeface=""/>
              </a:rPr>
              <a:t>CONFIDENT PEOPLE.”</a:t>
            </a:r>
          </a:p>
        </p:txBody>
      </p:sp>
      <p:sp>
        <p:nvSpPr>
          <p:cNvPr id="6" name="TextBox 12"/>
          <p:cNvSpPr txBox="1"/>
          <p:nvPr/>
        </p:nvSpPr>
        <p:spPr>
          <a:xfrm>
            <a:off x="2063499" y="3645026"/>
            <a:ext cx="5195657" cy="1323438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uFillTx/>
                <a:latin typeface="Bernard MT Condensed" pitchFamily="18"/>
                <a:ea typeface=""/>
                <a:cs typeface=""/>
              </a:rPr>
              <a:t>“I’M ACADEMIC, SO WHY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uFillTx/>
                <a:latin typeface="Bernard MT Condensed" pitchFamily="18"/>
                <a:ea typeface=""/>
                <a:cs typeface=""/>
              </a:rPr>
              <a:t>WOULD I CHOOSE DRAMA? </a:t>
            </a:r>
          </a:p>
        </p:txBody>
      </p:sp>
    </p:spTree>
    <p:extLst>
      <p:ext uri="{BB962C8B-B14F-4D97-AF65-F5344CB8AC3E}">
        <p14:creationId xmlns:p14="http://schemas.microsoft.com/office/powerpoint/2010/main" val="4288875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332914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GB" dirty="0"/>
              <a:t>What Will I Do </a:t>
            </a:r>
            <a:r>
              <a:rPr lang="en-GB" dirty="0" smtClean="0"/>
              <a:t>if I Study Drama at CCHS?</a:t>
            </a:r>
            <a:r>
              <a:rPr lang="en-GB" dirty="0"/>
              <a:t>	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630764"/>
            <a:ext cx="8229600" cy="4525959"/>
          </a:xfrm>
        </p:spPr>
        <p:txBody>
          <a:bodyPr>
            <a:normAutofit fontScale="85000" lnSpcReduction="10000"/>
          </a:bodyPr>
          <a:lstStyle/>
          <a:p>
            <a:pPr marL="0" lvl="0" indent="0" algn="ctr">
              <a:buNone/>
            </a:pPr>
            <a:r>
              <a:rPr lang="en-GB" dirty="0" smtClean="0"/>
              <a:t>BTEC Level 3 Extended Certificate in Performing Arts (Acting)</a:t>
            </a:r>
          </a:p>
          <a:p>
            <a:pPr marL="0" lvl="0" indent="0" algn="ctr">
              <a:buNone/>
            </a:pPr>
            <a:endParaRPr lang="en-GB" dirty="0"/>
          </a:p>
          <a:p>
            <a:pPr marL="0" lvl="0" indent="0">
              <a:buNone/>
            </a:pPr>
            <a:r>
              <a:rPr lang="en-GB" dirty="0" smtClean="0"/>
              <a:t>‘</a:t>
            </a:r>
            <a:r>
              <a:rPr lang="en-GB" i="1" dirty="0" smtClean="0"/>
              <a:t>The qualification covers the key knowledge and practical skills required in the appropriate vocational sector. </a:t>
            </a:r>
          </a:p>
          <a:p>
            <a:pPr marL="0" lvl="0" indent="0">
              <a:buNone/>
            </a:pPr>
            <a:endParaRPr lang="en-GB" i="1" dirty="0"/>
          </a:p>
          <a:p>
            <a:pPr marL="0" lvl="0" indent="0">
              <a:buNone/>
            </a:pPr>
            <a:r>
              <a:rPr lang="en-GB" i="1" dirty="0" smtClean="0"/>
              <a:t>‘[The course] offers greater flexibility and a choice of emphasis through the optional units.’</a:t>
            </a:r>
          </a:p>
          <a:p>
            <a:pPr marL="0" lvl="0" indent="0">
              <a:buNone/>
            </a:pPr>
            <a:endParaRPr lang="en-GB" i="1" dirty="0"/>
          </a:p>
          <a:p>
            <a:pPr marL="0" lvl="0" indent="0">
              <a:buNone/>
            </a:pPr>
            <a:r>
              <a:rPr lang="en-GB" i="1" dirty="0" smtClean="0"/>
              <a:t>‘It is broadly equivalent to </a:t>
            </a:r>
            <a:r>
              <a:rPr lang="en-GB" b="1" i="1" u="sng" dirty="0" smtClean="0"/>
              <a:t>one</a:t>
            </a:r>
            <a:r>
              <a:rPr lang="en-GB" b="1" i="1" dirty="0" smtClean="0"/>
              <a:t> </a:t>
            </a:r>
            <a:r>
              <a:rPr lang="en-GB" i="1" dirty="0" smtClean="0"/>
              <a:t>GCE A Level.’</a:t>
            </a:r>
            <a:endParaRPr lang="en-GB" dirty="0"/>
          </a:p>
          <a:p>
            <a:pPr marL="0" lv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390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BTEC – </a:t>
            </a:r>
            <a:r>
              <a:rPr lang="en-GB" dirty="0"/>
              <a:t>T</a:t>
            </a:r>
            <a:r>
              <a:rPr lang="en-GB" dirty="0" smtClean="0"/>
              <a:t>he Basics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sz="2800" dirty="0" smtClean="0">
                <a:latin typeface="Arial" charset="0"/>
                <a:cs typeface="Arial" charset="0"/>
              </a:rPr>
              <a:t>Level 3 qualification – BTEC Extended Certificate (two year course which is equivalent to one A level)</a:t>
            </a:r>
          </a:p>
          <a:p>
            <a:pPr eaLnBrk="1" hangingPunct="1">
              <a:lnSpc>
                <a:spcPct val="90000"/>
              </a:lnSpc>
            </a:pPr>
            <a:endParaRPr lang="en-GB" sz="28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2800" dirty="0" smtClean="0">
                <a:latin typeface="Arial" charset="0"/>
                <a:cs typeface="Arial" charset="0"/>
              </a:rPr>
              <a:t>Three mandatory units: </a:t>
            </a:r>
          </a:p>
          <a:p>
            <a:pPr marL="850900" lvl="1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GB" dirty="0" smtClean="0">
                <a:latin typeface="Arial" charset="0"/>
                <a:cs typeface="Arial" charset="0"/>
              </a:rPr>
              <a:t>Investigating Practitioners’ Work  </a:t>
            </a:r>
          </a:p>
          <a:p>
            <a:pPr marL="850900" lvl="1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GB" dirty="0" smtClean="0">
                <a:latin typeface="Arial" charset="0"/>
                <a:cs typeface="Arial" charset="0"/>
              </a:rPr>
              <a:t>Developing Skills and Techniques for Live Performance</a:t>
            </a:r>
          </a:p>
          <a:p>
            <a:pPr marL="850900" lvl="1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GB" dirty="0" smtClean="0">
                <a:latin typeface="Arial" charset="0"/>
                <a:cs typeface="Arial" charset="0"/>
              </a:rPr>
              <a:t>Group performance workshop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011494"/>
      </p:ext>
    </p:extLst>
  </p:cSld>
  <p:clrMapOvr>
    <a:masterClrMapping/>
  </p:clrMapOvr>
  <p:transition advTm="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41290" y="41139"/>
            <a:ext cx="8579296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/>
              <a:t>BTEC – First Year </a:t>
            </a:r>
            <a:r>
              <a:rPr lang="en-GB" sz="4000" dirty="0" smtClean="0"/>
              <a:t>Units</a:t>
            </a:r>
            <a:endParaRPr lang="en-GB" sz="40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54360" y="1291218"/>
            <a:ext cx="8229600" cy="5209595"/>
          </a:xfrm>
        </p:spPr>
        <p:txBody>
          <a:bodyPr>
            <a:noAutofit/>
          </a:bodyPr>
          <a:lstStyle/>
          <a:p>
            <a:pPr marL="0" indent="0" algn="ctr">
              <a:lnSpc>
                <a:spcPct val="170000"/>
              </a:lnSpc>
              <a:buClr>
                <a:schemeClr val="accent3"/>
              </a:buClr>
              <a:buNone/>
              <a:defRPr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Group Performance Workshop (compulsory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74320" indent="-274320">
              <a:lnSpc>
                <a:spcPct val="170000"/>
              </a:lnSpc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120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GLH </a:t>
            </a: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Explore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integrate creative, physical and vocal skills and techniques,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working collaboratively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to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devise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a performance in response to a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stimulus published by BTEC in January.</a:t>
            </a:r>
          </a:p>
          <a:p>
            <a:pPr marL="274320" indent="-274320" eaLnBrk="1" fontAlgn="auto" hangingPunct="1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Performance is supported with 4 written milestone log entries.</a:t>
            </a: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External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assessment – All practical and written work required to be completed and sent off by a BTEC set deadline.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748269"/>
      </p:ext>
    </p:extLst>
  </p:cSld>
  <p:clrMapOvr>
    <a:masterClrMapping/>
  </p:clrMapOvr>
  <p:transition advTm="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BTEC – First Year Units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70000"/>
              </a:lnSpc>
              <a:buClr>
                <a:schemeClr val="accent3"/>
              </a:buClr>
              <a:buNone/>
              <a:defRPr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Acting </a:t>
            </a:r>
            <a:r>
              <a:rPr lang="en-GB" b="1" dirty="0">
                <a:latin typeface="Arial" pitchFamily="34" charset="0"/>
                <a:cs typeface="Arial" pitchFamily="34" charset="0"/>
              </a:rPr>
              <a:t>Styles (optional)</a:t>
            </a:r>
          </a:p>
          <a:p>
            <a:pPr>
              <a:lnSpc>
                <a:spcPct val="170000"/>
              </a:lnSpc>
              <a:buClr>
                <a:schemeClr val="accent3"/>
              </a:buClr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60 GLH</a:t>
            </a:r>
          </a:p>
          <a:p>
            <a:pPr>
              <a:lnSpc>
                <a:spcPct val="170000"/>
              </a:lnSpc>
              <a:buClr>
                <a:schemeClr val="accent3"/>
              </a:buClr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Practically explore a style of theatre (for example Epic, Naturalism, Verbatim etc.) before rehearsing and performing a published script in that style.</a:t>
            </a:r>
          </a:p>
          <a:p>
            <a:pPr>
              <a:lnSpc>
                <a:spcPct val="170000"/>
              </a:lnSpc>
              <a:buClr>
                <a:schemeClr val="accent3"/>
              </a:buClr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Performance is supported with reflective log entries in which performers identify their strengths and areas for development.</a:t>
            </a:r>
          </a:p>
          <a:p>
            <a:pPr>
              <a:lnSpc>
                <a:spcPct val="170000"/>
              </a:lnSpc>
              <a:buClr>
                <a:schemeClr val="accent3"/>
              </a:buClr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Internal assessment - All practical and written work assessed by subject teacher before being verified by BTEC.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7922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527" y="0"/>
            <a:ext cx="8800969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/>
              <a:t>BTEC – Second Year Compulsory </a:t>
            </a:r>
            <a:r>
              <a:rPr lang="en-GB" sz="4000" dirty="0" smtClean="0"/>
              <a:t>Units</a:t>
            </a:r>
            <a:endParaRPr lang="en-GB" sz="40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905812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Clr>
                <a:schemeClr val="accent3"/>
              </a:buClr>
              <a:buNone/>
              <a:defRPr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Investigating Practitioners’ work (externally assessed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74320" indent="-274320">
              <a:lnSpc>
                <a:spcPct val="150000"/>
              </a:lnSpc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90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GLH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Completed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under supervised conditions in May/June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piece of extended writing about a particular drama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Practitioner’s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work with comparison to another practitioner of the student’s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choice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Set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task booklet issued 6 weeks before assessment. Students use this time to prepare materials for the written work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Task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is then completed in 3 hours over a 3 day assessment period specified by the exam board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090761"/>
      </p:ext>
    </p:extLst>
  </p:cSld>
  <p:clrMapOvr>
    <a:masterClrMapping/>
  </p:clrMapOvr>
  <p:transition advTm="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387"/>
            <a:ext cx="8579296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/>
              <a:t>BTEC – Second Year Compulsory </a:t>
            </a:r>
            <a:r>
              <a:rPr lang="en-GB" sz="4000" dirty="0" smtClean="0"/>
              <a:t>Units</a:t>
            </a:r>
            <a:endParaRPr lang="en-GB" sz="40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1009212"/>
            <a:ext cx="8372475" cy="4782425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Clr>
                <a:schemeClr val="accent3"/>
              </a:buClr>
              <a:buNone/>
              <a:defRPr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Developing Skills and Techniques for live Performance (internally assessed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90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GLH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Explore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technical performance skills in at least two performance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styles (for example Epic, Naturalism, Verbatim etc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.) through teacher-led workshops.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Write a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report demonstrating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knowledge and understanding of the roles and skills of a performer with reference to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acting, with information gathered from effective research with chosen examples to support findings.</a:t>
            </a: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Rehearse and perform a recorded piece of published text in the chosen acting style.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Performance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is supported with reflective log entries in which performers identify their strengths and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area for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development.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920871"/>
      </p:ext>
    </p:extLst>
  </p:cSld>
  <p:clrMapOvr>
    <a:masterClrMapping/>
  </p:clrMapOvr>
  <p:transition advTm="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BTEC – More </a:t>
            </a:r>
            <a:r>
              <a:rPr lang="en-GB" dirty="0"/>
              <a:t>I</a:t>
            </a:r>
            <a:r>
              <a:rPr lang="en-GB" dirty="0" smtClean="0"/>
              <a:t>nfo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Uses Pass, Merit, Distinction and Distinction* rather than A-E grades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Units have guided learning hours which specify how long a student can spend on the unit before it should be completed (typically 90 hours)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226669"/>
      </p:ext>
    </p:extLst>
  </p:cSld>
  <p:clrMapOvr>
    <a:masterClrMapping/>
  </p:clrMapOvr>
  <p:transition advTm="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4021</TotalTime>
  <Words>594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Aharoni</vt:lpstr>
      <vt:lpstr>Algerian</vt:lpstr>
      <vt:lpstr>Arial</vt:lpstr>
      <vt:lpstr>Baskerville Old Face</vt:lpstr>
      <vt:lpstr>Bernard MT Condensed</vt:lpstr>
      <vt:lpstr>Calibri</vt:lpstr>
      <vt:lpstr>Comic Sans MS</vt:lpstr>
      <vt:lpstr>Wingdings 2</vt:lpstr>
      <vt:lpstr>Office Theme</vt:lpstr>
      <vt:lpstr>BTEC Performing Arts</vt:lpstr>
      <vt:lpstr>PowerPoint Presentation</vt:lpstr>
      <vt:lpstr>What Will I Do if I Study Drama at CCHS? </vt:lpstr>
      <vt:lpstr>BTEC – The Basics</vt:lpstr>
      <vt:lpstr>BTEC – First Year Units</vt:lpstr>
      <vt:lpstr>BTEC – First Year Units</vt:lpstr>
      <vt:lpstr>BTEC – Second Year Compulsory Units</vt:lpstr>
      <vt:lpstr>BTEC – Second Year Compulsory Units</vt:lpstr>
      <vt:lpstr>BTEC – More Info</vt:lpstr>
      <vt:lpstr>Is Drama For Me?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Reynolds</dc:creator>
  <cp:lastModifiedBy>H.Billings</cp:lastModifiedBy>
  <cp:revision>119</cp:revision>
  <dcterms:created xsi:type="dcterms:W3CDTF">2019-11-23T17:32:09Z</dcterms:created>
  <dcterms:modified xsi:type="dcterms:W3CDTF">2019-11-25T14:26:46Z</dcterms:modified>
</cp:coreProperties>
</file>