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60" r:id="rId2"/>
    <p:sldId id="373" r:id="rId3"/>
    <p:sldId id="361" r:id="rId4"/>
    <p:sldId id="374" r:id="rId5"/>
    <p:sldId id="362" r:id="rId6"/>
    <p:sldId id="370" r:id="rId7"/>
    <p:sldId id="363" r:id="rId8"/>
    <p:sldId id="364" r:id="rId9"/>
    <p:sldId id="365" r:id="rId10"/>
    <p:sldId id="376" r:id="rId11"/>
    <p:sldId id="366" r:id="rId12"/>
    <p:sldId id="367" r:id="rId13"/>
    <p:sldId id="372" r:id="rId14"/>
    <p:sldId id="368" r:id="rId15"/>
    <p:sldId id="369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6" autoAdjust="0"/>
    <p:restoredTop sz="94388" autoAdjust="0"/>
  </p:normalViewPr>
  <p:slideViewPr>
    <p:cSldViewPr snapToGrid="0" snapToObjects="1"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1041-92E8-4EC2-A91D-A4D922F14EE7}" type="datetimeFigureOut">
              <a:rPr lang="en-GB" smtClean="0"/>
              <a:pPr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1589-2B78-402D-A85C-B5B9C20D60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5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58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76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0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3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57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1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84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4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9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38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75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589-2B78-402D-A85C-B5B9C20D606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6B5D-1B75-0347-9484-1EAE587DD8FD}" type="datetimeFigureOut">
              <a:rPr lang="en-US" smtClean="0"/>
              <a:pPr/>
              <a:t>11/28/2019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.which.co.uk/advice/a-level-choices/what-a-levels-do-you-need-for-the-degree-you-want-to-stud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16.gif"/><Relationship Id="rId4" Type="http://schemas.openxmlformats.org/officeDocument/2006/relationships/hyperlink" Target="http://www.manchester.ac.uk/" TargetMode="External"/><Relationship Id="rId9" Type="http://schemas.openxmlformats.org/officeDocument/2006/relationships/hyperlink" Target="http://www.ox.ac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93737" y="2306637"/>
            <a:ext cx="7772400" cy="1470025"/>
          </a:xfrm>
        </p:spPr>
        <p:txBody>
          <a:bodyPr/>
          <a:lstStyle/>
          <a:p>
            <a:pPr eaLnBrk="1" hangingPunct="1"/>
            <a:r>
              <a:rPr lang="en-GB" sz="7200" dirty="0" smtClean="0"/>
              <a:t>GCE: Chemistry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9537" y="3486932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dirty="0" smtClean="0"/>
              <a:t>AQA</a:t>
            </a:r>
            <a:endParaRPr lang="en-GB" sz="8000" dirty="0"/>
          </a:p>
        </p:txBody>
      </p:sp>
      <p:pic>
        <p:nvPicPr>
          <p:cNvPr id="14341" name="Picture 2" descr="T:\Display photos\Professional Photoshoot October\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345598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T:\Display photos\Professional Photoshoot October\214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5950" y="0"/>
            <a:ext cx="3455987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T:\Display photos\Professional Photoshoot October\204.jpg"/>
          <p:cNvPicPr>
            <a:picLocks noChangeAspect="1" noChangeArrowheads="1"/>
          </p:cNvPicPr>
          <p:nvPr/>
        </p:nvPicPr>
        <p:blipFill>
          <a:blip r:embed="rId5"/>
          <a:srcRect t="21526"/>
          <a:stretch>
            <a:fillRect/>
          </a:stretch>
        </p:blipFill>
        <p:spPr bwMode="auto">
          <a:xfrm>
            <a:off x="7938" y="4223069"/>
            <a:ext cx="223202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78" y="6038018"/>
            <a:ext cx="5056359" cy="8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0"/>
            <a:ext cx="8230313" cy="1243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440" y="1243692"/>
            <a:ext cx="30775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522584"/>
                </a:solidFill>
                <a:latin typeface="AQAChevinPro-Medium"/>
              </a:rPr>
              <a:t>Possible degree options</a:t>
            </a:r>
          </a:p>
          <a:p>
            <a:r>
              <a:rPr lang="en-GB" dirty="0">
                <a:solidFill>
                  <a:srgbClr val="000000"/>
                </a:solidFill>
                <a:latin typeface="HelveticaNeueLTStd-Roman"/>
              </a:rPr>
              <a:t>According to </a:t>
            </a:r>
            <a:r>
              <a:rPr lang="en-GB" dirty="0">
                <a:solidFill>
                  <a:srgbClr val="000000"/>
                </a:solidFill>
                <a:latin typeface="HelveticaNeueLTStd-Bd"/>
              </a:rPr>
              <a:t>bestcourse4me.com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, the top </a:t>
            </a:r>
            <a:r>
              <a:rPr lang="en-GB" dirty="0" smtClean="0">
                <a:solidFill>
                  <a:srgbClr val="000000"/>
                </a:solidFill>
                <a:latin typeface="HelveticaNeueLTStd-Roman"/>
              </a:rPr>
              <a:t>five degree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courses taken by students who have </a:t>
            </a:r>
            <a:r>
              <a:rPr lang="en-GB" dirty="0" smtClean="0">
                <a:solidFill>
                  <a:srgbClr val="000000"/>
                </a:solidFill>
                <a:latin typeface="HelveticaNeueLTStd-Roman"/>
              </a:rPr>
              <a:t>an A-level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in Chemistry are: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Chemistry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Biology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Pre-clinical medicine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Mathematics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Pharmacology</a:t>
            </a:r>
            <a:r>
              <a:rPr lang="en-GB" dirty="0" smtClean="0">
                <a:solidFill>
                  <a:srgbClr val="000000"/>
                </a:solidFill>
                <a:latin typeface="HelveticaNeueLTStd-Roman"/>
              </a:rPr>
              <a:t>.</a:t>
            </a:r>
          </a:p>
          <a:p>
            <a:endParaRPr lang="en-GB" dirty="0">
              <a:solidFill>
                <a:srgbClr val="000000"/>
              </a:solidFill>
              <a:latin typeface="HelveticaNeueLTStd-Roman"/>
            </a:endParaRPr>
          </a:p>
          <a:p>
            <a:endParaRPr lang="en-GB" dirty="0" smtClean="0">
              <a:solidFill>
                <a:srgbClr val="000000"/>
              </a:solidFill>
              <a:latin typeface="HelveticaNeueLTStd-Roman"/>
            </a:endParaRPr>
          </a:p>
          <a:p>
            <a:r>
              <a:rPr lang="en-GB" dirty="0" smtClean="0">
                <a:hlinkClick r:id="rId3"/>
              </a:rPr>
              <a:t>https://university.which.co.uk/advice/a-level-choices/what-a-levels-do-you-need-for-the-degree-you-want-to-study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135628" y="1180399"/>
            <a:ext cx="4572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522584"/>
                </a:solidFill>
                <a:latin typeface="AQAChevinPro-Medium"/>
              </a:rPr>
              <a:t>Possible career options</a:t>
            </a:r>
          </a:p>
          <a:p>
            <a:r>
              <a:rPr lang="en-GB" dirty="0">
                <a:solidFill>
                  <a:srgbClr val="000000"/>
                </a:solidFill>
                <a:latin typeface="HelveticaNeueLTStd-Roman"/>
              </a:rPr>
              <a:t>Studying an A-level Chemistry related degree at</a:t>
            </a:r>
          </a:p>
          <a:p>
            <a:r>
              <a:rPr lang="en-GB" dirty="0">
                <a:solidFill>
                  <a:srgbClr val="000000"/>
                </a:solidFill>
                <a:latin typeface="HelveticaNeueLTStd-Roman"/>
              </a:rPr>
              <a:t>university gives you all sorts of exciting career</a:t>
            </a:r>
          </a:p>
          <a:p>
            <a:r>
              <a:rPr lang="en-GB" dirty="0">
                <a:solidFill>
                  <a:srgbClr val="000000"/>
                </a:solidFill>
                <a:latin typeface="HelveticaNeueLTStd-Roman"/>
              </a:rPr>
              <a:t>options, including: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Analytical chemist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Chemical engineer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Clinical biochemist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Pharmacologist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Doctor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Research scientist (physical sciences)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Toxicologist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Chartered certified accountant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Environmental consultant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Higher education lecturer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Patent attorney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Science writer</a:t>
            </a:r>
          </a:p>
          <a:p>
            <a:r>
              <a:rPr lang="en-GB" dirty="0">
                <a:solidFill>
                  <a:srgbClr val="ED6839"/>
                </a:solidFill>
                <a:latin typeface="HelveticaNeueLTStd-Roman"/>
              </a:rPr>
              <a:t>• </a:t>
            </a:r>
            <a:r>
              <a:rPr lang="en-GB" dirty="0">
                <a:solidFill>
                  <a:srgbClr val="000000"/>
                </a:solidFill>
                <a:latin typeface="HelveticaNeueLTStd-Roman"/>
              </a:rPr>
              <a:t>Secondary school teacher.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51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9459" name="Picture 2" descr="T:\Display photos\Professional Photoshoot October\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0"/>
            <a:ext cx="4821237" cy="72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8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skills do I need?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dirty="0" smtClean="0"/>
              <a:t>Commitment to hard work</a:t>
            </a:r>
          </a:p>
          <a:p>
            <a:pPr eaLnBrk="1" hangingPunct="1"/>
            <a:r>
              <a:rPr lang="en-GB" dirty="0" smtClean="0"/>
              <a:t>Enthusiasm, passion and skills in science (minimum of 2 6’s at combined/ 6 in triple science chemistry and a 6 in Maths) with the desire to develop a greater understanding of new concepts and principles</a:t>
            </a:r>
          </a:p>
          <a:p>
            <a:pPr eaLnBrk="1" hangingPunct="1"/>
            <a:r>
              <a:rPr lang="en-GB" dirty="0" smtClean="0"/>
              <a:t>Willingness to develop a high level of experimental skills and safe working practice</a:t>
            </a:r>
          </a:p>
          <a:p>
            <a:pPr eaLnBrk="1" hangingPunct="1"/>
            <a:r>
              <a:rPr lang="en-GB" dirty="0" smtClean="0"/>
              <a:t>Excellent mathematical skills (minimum grade </a:t>
            </a:r>
            <a:r>
              <a:rPr lang="en-GB" dirty="0"/>
              <a:t>6</a:t>
            </a:r>
            <a:r>
              <a:rPr lang="en-GB" dirty="0" smtClean="0"/>
              <a:t> at GCSE) to use and manipulate numbers and formulae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41" y="6078961"/>
            <a:ext cx="5056359" cy="8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expected of a level Chemists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5 hours of private study each week – minimum</a:t>
            </a:r>
          </a:p>
          <a:p>
            <a:endParaRPr lang="en-GB" dirty="0" smtClean="0"/>
          </a:p>
          <a:p>
            <a:r>
              <a:rPr lang="en-GB" dirty="0" smtClean="0"/>
              <a:t>Reading around the subject – magazines, books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To get to grips with the maths (it is tricky!)</a:t>
            </a:r>
          </a:p>
          <a:p>
            <a:endParaRPr lang="en-GB" dirty="0" smtClean="0"/>
          </a:p>
          <a:p>
            <a:r>
              <a:rPr lang="en-GB" dirty="0" smtClean="0"/>
              <a:t>To revise as you go along</a:t>
            </a:r>
          </a:p>
          <a:p>
            <a:endParaRPr lang="en-GB" dirty="0" smtClean="0"/>
          </a:p>
          <a:p>
            <a:r>
              <a:rPr lang="en-GB" dirty="0" smtClean="0"/>
              <a:t>To learn key words – word for word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7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2531" name="Picture 2" descr="T:\Display photos\Professional Photoshoot October\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8645525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7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Previous Chemistry students have gone on to great things!!!!</a:t>
            </a:r>
            <a:endParaRPr lang="en-GB" dirty="0"/>
          </a:p>
        </p:txBody>
      </p:sp>
      <p:sp>
        <p:nvSpPr>
          <p:cNvPr id="23554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55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364163" y="1565275"/>
            <a:ext cx="4041775" cy="639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Courses our students have studied</a:t>
            </a:r>
            <a:endParaRPr lang="en-GB" dirty="0"/>
          </a:p>
        </p:txBody>
      </p:sp>
      <p:sp>
        <p:nvSpPr>
          <p:cNvPr id="23557" name="Content Placeholder 14"/>
          <p:cNvSpPr>
            <a:spLocks noGrp="1"/>
          </p:cNvSpPr>
          <p:nvPr>
            <p:ph sz="quarter" idx="4"/>
          </p:nvPr>
        </p:nvSpPr>
        <p:spPr>
          <a:xfrm>
            <a:off x="5292725" y="2174875"/>
            <a:ext cx="3394075" cy="3951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Medicine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Pharmacology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Chemistry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Dentistry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Chemical engineering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Biomedical Science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Maths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Physics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Astrophysics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</p:txBody>
      </p:sp>
      <p:pic>
        <p:nvPicPr>
          <p:cNvPr id="23558" name="Picture 4" descr="University of Cambri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484313"/>
            <a:ext cx="3005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The University of Manchester, established in 1824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89363"/>
            <a:ext cx="22939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 descr="http://ts4.mm.bing.net/th?id=I.4941390720402463&amp;pid=1.7&amp;w=184&amp;h=154&amp;c=7&amp;rs=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5013325"/>
            <a:ext cx="1752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2" descr="http://ts2.mm.bing.net/th?id=I.4920203669407045&amp;pid=1.7&amp;w=185&amp;h=141&amp;c=7&amp;rs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2420938"/>
            <a:ext cx="1762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4" descr="http://ts1.mm.bing.net/th?id=H.4971343838643828&amp;pid=1.7&amp;w=106&amp;h=142&amp;c=7&amp;rs=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1989138"/>
            <a:ext cx="12366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" descr="University of Oxford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4797425"/>
            <a:ext cx="2390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63" y="6024370"/>
            <a:ext cx="5056359" cy="8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582" y="723331"/>
            <a:ext cx="73834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AQAChevinPro-Medium"/>
              </a:rPr>
              <a:t>A-level Chemistry attempts to answer</a:t>
            </a:r>
          </a:p>
          <a:p>
            <a:r>
              <a:rPr lang="en-GB" sz="3200" dirty="0">
                <a:solidFill>
                  <a:srgbClr val="FF0000"/>
                </a:solidFill>
                <a:latin typeface="AQAChevinPro-Medium"/>
              </a:rPr>
              <a:t>the big question ‘what is the world</a:t>
            </a:r>
          </a:p>
          <a:p>
            <a:r>
              <a:rPr lang="en-GB" sz="3200" dirty="0">
                <a:solidFill>
                  <a:srgbClr val="FF0000"/>
                </a:solidFill>
                <a:latin typeface="AQAChevinPro-Medium"/>
              </a:rPr>
              <a:t>made of’ and it’s the search for</a:t>
            </a:r>
          </a:p>
          <a:p>
            <a:r>
              <a:rPr lang="en-GB" sz="3200" dirty="0">
                <a:solidFill>
                  <a:srgbClr val="FF0000"/>
                </a:solidFill>
                <a:latin typeface="AQAChevinPro-Medium"/>
              </a:rPr>
              <a:t>this answer that makes this subject</a:t>
            </a:r>
          </a:p>
          <a:p>
            <a:r>
              <a:rPr lang="en-GB" sz="3200" dirty="0">
                <a:solidFill>
                  <a:srgbClr val="FF0000"/>
                </a:solidFill>
                <a:latin typeface="AQAChevinPro-Medium"/>
              </a:rPr>
              <a:t>so fascinating. From investigating</a:t>
            </a:r>
          </a:p>
          <a:p>
            <a:r>
              <a:rPr lang="en-GB" sz="3200" dirty="0">
                <a:solidFill>
                  <a:srgbClr val="FF0000"/>
                </a:solidFill>
                <a:latin typeface="AQAChevinPro-Medium"/>
              </a:rPr>
              <a:t>how one substance can be changed</a:t>
            </a:r>
          </a:p>
          <a:p>
            <a:r>
              <a:rPr lang="en-GB" sz="3200" dirty="0">
                <a:solidFill>
                  <a:srgbClr val="FF0000"/>
                </a:solidFill>
                <a:latin typeface="AQAChevinPro-Medium"/>
              </a:rPr>
              <a:t>drastically into another, to researching</a:t>
            </a:r>
          </a:p>
          <a:p>
            <a:r>
              <a:rPr lang="en-GB" sz="3200" dirty="0">
                <a:solidFill>
                  <a:srgbClr val="FF0000"/>
                </a:solidFill>
                <a:latin typeface="AQAChevinPro-Medium"/>
              </a:rPr>
              <a:t>a new wonder drug to save millions</a:t>
            </a:r>
          </a:p>
          <a:p>
            <a:r>
              <a:rPr lang="en-GB" sz="3200" dirty="0">
                <a:solidFill>
                  <a:srgbClr val="FF0000"/>
                </a:solidFill>
                <a:latin typeface="AQAChevinPro-Medium"/>
              </a:rPr>
              <a:t>of lives, the opportunities that</a:t>
            </a:r>
          </a:p>
          <a:p>
            <a:r>
              <a:rPr lang="en-GB" sz="3200" dirty="0">
                <a:solidFill>
                  <a:srgbClr val="FF0000"/>
                </a:solidFill>
                <a:latin typeface="AQAChevinPro-Medium"/>
              </a:rPr>
              <a:t>chemistry provides are endless.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978" y="6032912"/>
            <a:ext cx="505402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Content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Formulae, equations and amounts of substance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Atomic structure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Bonding and structure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Energetics and kinetics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Equilibria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Redox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Inorganic chemistry and the periodic table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Organic chemistry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Modern analytical techniques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41" y="6048812"/>
            <a:ext cx="5056359" cy="8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8" y="-296862"/>
            <a:ext cx="8229600" cy="1143000"/>
          </a:xfrm>
        </p:spPr>
        <p:txBody>
          <a:bodyPr/>
          <a:lstStyle/>
          <a:p>
            <a:r>
              <a:rPr lang="en-GB" dirty="0" smtClean="0"/>
              <a:t>Course Content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52" t="14319" r="28731" b="46129"/>
          <a:stretch/>
        </p:blipFill>
        <p:spPr>
          <a:xfrm>
            <a:off x="95534" y="1555833"/>
            <a:ext cx="4244454" cy="2893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772" t="14692" r="30411" b="62547"/>
          <a:stretch/>
        </p:blipFill>
        <p:spPr>
          <a:xfrm>
            <a:off x="4488489" y="627773"/>
            <a:ext cx="4655511" cy="1856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493" t="36893" r="32649" b="11800"/>
          <a:stretch/>
        </p:blipFill>
        <p:spPr>
          <a:xfrm>
            <a:off x="4462818" y="2702256"/>
            <a:ext cx="4251277" cy="40037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22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6387" name="Picture 2" descr="T:\Display photos\Professional Photoshoot October\214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25"/>
            <a:ext cx="9144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3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endorsement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Minimum of 12 practical's</a:t>
            </a:r>
          </a:p>
          <a:p>
            <a:endParaRPr lang="en-GB" dirty="0" smtClean="0"/>
          </a:p>
          <a:p>
            <a:r>
              <a:rPr lang="en-GB" dirty="0" smtClean="0"/>
              <a:t>Need to keep separate practical record</a:t>
            </a:r>
          </a:p>
          <a:p>
            <a:endParaRPr lang="en-GB" dirty="0" smtClean="0"/>
          </a:p>
          <a:p>
            <a:r>
              <a:rPr lang="en-GB" dirty="0" smtClean="0"/>
              <a:t>Students that achieve will receive a PASS grade</a:t>
            </a:r>
          </a:p>
          <a:p>
            <a:endParaRPr lang="en-GB" dirty="0" smtClean="0"/>
          </a:p>
          <a:p>
            <a:r>
              <a:rPr lang="en-GB" dirty="0" smtClean="0"/>
              <a:t>Not needed for the AS qualification BUT will be assessed in the AS exams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7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smtClean="0"/>
              <a:t>AS stand alone qualification- 1 year of study</a:t>
            </a:r>
          </a:p>
        </p:txBody>
      </p:sp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3"/>
          <a:srcRect l="31821" t="25273" r="8138" b="24588"/>
          <a:stretch>
            <a:fillRect/>
          </a:stretch>
        </p:blipFill>
        <p:spPr bwMode="auto">
          <a:xfrm>
            <a:off x="0" y="1705667"/>
            <a:ext cx="9144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41" y="5977871"/>
            <a:ext cx="5056359" cy="8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16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A Level- 2 years of study- replaces AS + A2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31003" t="19582" r="7578" b="15364"/>
          <a:stretch>
            <a:fillRect/>
          </a:stretch>
        </p:blipFill>
        <p:spPr bwMode="auto">
          <a:xfrm>
            <a:off x="0" y="890290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33" y="6048812"/>
            <a:ext cx="5056359" cy="8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Why do Chemistry?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Universities think very highly of Chemistry students, they have to be the best of the best!</a:t>
            </a:r>
          </a:p>
          <a:p>
            <a:pPr eaLnBrk="1" hangingPunct="1"/>
            <a:r>
              <a:rPr lang="en-GB" smtClean="0"/>
              <a:t>Develops transferrable thinking and application skills</a:t>
            </a:r>
          </a:p>
          <a:p>
            <a:pPr eaLnBrk="1" hangingPunct="1"/>
            <a:r>
              <a:rPr lang="en-GB" smtClean="0"/>
              <a:t>Great Chemistry students exhibit excellent teamwork, networking, research and analytical skills and have a high sense of self motivation and self esteem!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41" y="6048812"/>
            <a:ext cx="5056359" cy="8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475</Words>
  <Application>Microsoft Office PowerPoint</Application>
  <PresentationFormat>On-screen Show (4:3)</PresentationFormat>
  <Paragraphs>102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AQAChevinPro-Medium</vt:lpstr>
      <vt:lpstr>Arial</vt:lpstr>
      <vt:lpstr>Calibri</vt:lpstr>
      <vt:lpstr>HelveticaNeueLTStd-Bd</vt:lpstr>
      <vt:lpstr>HelveticaNeueLTStd-Roman</vt:lpstr>
      <vt:lpstr>Office Theme</vt:lpstr>
      <vt:lpstr>GCE: Chemistry</vt:lpstr>
      <vt:lpstr>PowerPoint Presentation</vt:lpstr>
      <vt:lpstr>Course Content</vt:lpstr>
      <vt:lpstr>Course Content</vt:lpstr>
      <vt:lpstr>PowerPoint Presentation</vt:lpstr>
      <vt:lpstr>Practical endorsement</vt:lpstr>
      <vt:lpstr>AS stand alone qualification- 1 year of study</vt:lpstr>
      <vt:lpstr>A Level- 2 years of study- replaces AS + A2</vt:lpstr>
      <vt:lpstr>Why do Chemistry?</vt:lpstr>
      <vt:lpstr>PowerPoint Presentation</vt:lpstr>
      <vt:lpstr>PowerPoint Presentation</vt:lpstr>
      <vt:lpstr>What skills do I need?</vt:lpstr>
      <vt:lpstr>What is expected of a level Chemists</vt:lpstr>
      <vt:lpstr>PowerPoint Presentation</vt:lpstr>
      <vt:lpstr>Previous Chemistry students have gone on to great things!!!!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Reynolds</dc:creator>
  <cp:lastModifiedBy>S.Campbell-Lynch</cp:lastModifiedBy>
  <cp:revision>116</cp:revision>
  <cp:lastPrinted>2017-12-07T10:42:56Z</cp:lastPrinted>
  <dcterms:created xsi:type="dcterms:W3CDTF">2016-11-25T20:12:22Z</dcterms:created>
  <dcterms:modified xsi:type="dcterms:W3CDTF">2019-11-28T15:20:26Z</dcterms:modified>
</cp:coreProperties>
</file>