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360" r:id="rId2"/>
    <p:sldId id="361" r:id="rId3"/>
    <p:sldId id="378" r:id="rId4"/>
    <p:sldId id="375" r:id="rId5"/>
    <p:sldId id="377" r:id="rId6"/>
    <p:sldId id="365" r:id="rId7"/>
    <p:sldId id="373" r:id="rId8"/>
    <p:sldId id="379" r:id="rId9"/>
    <p:sldId id="380" r:id="rId10"/>
    <p:sldId id="37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06" autoAdjust="0"/>
    <p:restoredTop sz="94388" autoAdjust="0"/>
  </p:normalViewPr>
  <p:slideViewPr>
    <p:cSldViewPr snapToGrid="0" snapToObjects="1">
      <p:cViewPr varScale="1">
        <p:scale>
          <a:sx n="70" d="100"/>
          <a:sy n="70" d="100"/>
        </p:scale>
        <p:origin x="55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E01041-92E8-4EC2-A91D-A4D922F14EE7}" type="datetimeFigureOut">
              <a:rPr lang="en-GB" smtClean="0"/>
              <a:pPr/>
              <a:t>06/11/2020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251589-2B78-402D-A85C-B5B9C20D606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9655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50000"/>
              </a:schemeClr>
            </a:gs>
            <a:gs pos="100000">
              <a:schemeClr val="bg1"/>
            </a:gs>
          </a:gsLst>
          <a:path path="rect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96B5D-1B75-0347-9484-1EAE587DD8FD}" type="datetimeFigureOut">
              <a:rPr lang="en-US" smtClean="0"/>
              <a:pPr/>
              <a:t>11/6/2020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qualifications.pearson.com/en/qualifications/edexcel-a-levels/business-2015.coursematerials.html#%2FfilterQuery=category:Pearson-UK:Category%2FSpecification-and-sample-assessments" TargetMode="External"/><Relationship Id="rId2" Type="http://schemas.openxmlformats.org/officeDocument/2006/relationships/hyperlink" Target="http://qualifications.pearson.com/en/qualifications/btec-nationals/information-technology-2016.html#tab-2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enthusiastic+students&amp;source=images&amp;cd=&amp;cad=rja&amp;uact=8&amp;ved=0CAcQjRw&amp;url=http://mund47.wordpress.com/behaviourforlearning/recent-initiatives-and-debates/&amp;ei=KIOAVKzYApT1aojsgvAO&amp;psig=AFQjCNH9tYWD2hPZHUF8rdzx0t8GvA1jcw&amp;ust=1417794583772497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0" y="1736498"/>
            <a:ext cx="8814629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5400" dirty="0" smtClean="0">
                <a:latin typeface="Arial" panose="020B0604020202020204" pitchFamily="34" charset="0"/>
              </a:rPr>
              <a:t>Welcome to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5400" dirty="0" smtClean="0">
                <a:latin typeface="Arial" panose="020B0604020202020204" pitchFamily="34" charset="0"/>
              </a:rPr>
              <a:t>Business Studies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5400" dirty="0" smtClean="0">
                <a:latin typeface="Arial" panose="020B0604020202020204" pitchFamily="34" charset="0"/>
              </a:rPr>
              <a:t>at CCHS</a:t>
            </a:r>
            <a:endParaRPr lang="en-GB" altLang="en-US" sz="5400" dirty="0">
              <a:latin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266" y="6048812"/>
            <a:ext cx="5056359" cy="80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50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can I do with A Level Business?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Higher Education Courses </a:t>
            </a:r>
            <a:r>
              <a:rPr lang="en-GB" dirty="0"/>
              <a:t>such as business management, business administration, accountancy and finance, human resource management, marketing, retail management, tourism management and international business 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/>
              <a:t>A</a:t>
            </a:r>
            <a:r>
              <a:rPr lang="en-GB" dirty="0" smtClean="0"/>
              <a:t> </a:t>
            </a:r>
            <a:r>
              <a:rPr lang="en-GB" dirty="0"/>
              <a:t>wide range of careers ranging from banking, sales, product management and general management to working in public sector organisations or charities.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14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GB" altLang="en-US" b="1" dirty="0" smtClean="0"/>
              <a:t>Why should </a:t>
            </a:r>
            <a:r>
              <a:rPr lang="en-GB" altLang="en-US" b="1" dirty="0"/>
              <a:t>y</a:t>
            </a:r>
            <a:r>
              <a:rPr lang="en-GB" altLang="en-US" b="1" dirty="0" smtClean="0"/>
              <a:t>ou </a:t>
            </a:r>
            <a:r>
              <a:rPr lang="en-GB" altLang="en-US" b="1" dirty="0"/>
              <a:t>c</a:t>
            </a:r>
            <a:r>
              <a:rPr lang="en-GB" altLang="en-US" b="1" dirty="0" smtClean="0"/>
              <a:t>hoose </a:t>
            </a:r>
            <a:r>
              <a:rPr lang="en-GB" altLang="en-US" b="1" dirty="0"/>
              <a:t>to </a:t>
            </a:r>
            <a:r>
              <a:rPr lang="en-GB" altLang="en-US" b="1" dirty="0" smtClean="0"/>
              <a:t>study </a:t>
            </a:r>
            <a:r>
              <a:rPr lang="en-GB" altLang="en-US" b="1" dirty="0"/>
              <a:t/>
            </a:r>
            <a:br>
              <a:rPr lang="en-GB" altLang="en-US" b="1" dirty="0"/>
            </a:br>
            <a:r>
              <a:rPr lang="en-GB" altLang="en-US" b="1" dirty="0"/>
              <a:t>Advanced Business Studies?</a:t>
            </a:r>
            <a:r>
              <a:rPr lang="en-GB" altLang="en-US" b="1" dirty="0" smtClean="0"/>
              <a:t/>
            </a:r>
            <a:br>
              <a:rPr lang="en-GB" altLang="en-US" b="1" dirty="0" smtClean="0"/>
            </a:br>
            <a:endParaRPr lang="en-GB" altLang="en-US" sz="3100" b="1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endParaRPr lang="en-GB" sz="2800" b="1" dirty="0" smtClean="0">
              <a:solidFill>
                <a:srgbClr val="FF0000"/>
              </a:solidFill>
              <a:latin typeface="+mj-lt"/>
            </a:endParaRPr>
          </a:p>
          <a:p>
            <a:pPr fontAlgn="auto">
              <a:spcAft>
                <a:spcPts val="0"/>
              </a:spcAft>
              <a:defRPr/>
            </a:pPr>
            <a:endParaRPr lang="en-GB" sz="2800" dirty="0" smtClean="0">
              <a:latin typeface="+mj-lt"/>
            </a:endParaRPr>
          </a:p>
          <a:p>
            <a:pPr fontAlgn="auto">
              <a:spcAft>
                <a:spcPts val="0"/>
              </a:spcAft>
              <a:defRPr/>
            </a:pPr>
            <a:endParaRPr lang="en-GB" sz="3600" dirty="0" smtClean="0">
              <a:latin typeface="+mj-lt"/>
            </a:endParaRPr>
          </a:p>
          <a:p>
            <a:pPr fontAlgn="auto">
              <a:spcAft>
                <a:spcPts val="0"/>
              </a:spcAft>
              <a:defRPr/>
            </a:pPr>
            <a:endParaRPr lang="en-GB" sz="3600" dirty="0">
              <a:latin typeface="+mj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41194" y="1434698"/>
            <a:ext cx="8543498" cy="4614114"/>
          </a:xfrm>
        </p:spPr>
        <p:txBody>
          <a:bodyPr>
            <a:noAutofit/>
          </a:bodyPr>
          <a:lstStyle/>
          <a:p>
            <a:pPr marL="742950" indent="-742950">
              <a:buAutoNum type="arabicParenR"/>
            </a:pPr>
            <a:r>
              <a:rPr lang="en-GB" sz="2400" dirty="0" smtClean="0"/>
              <a:t>Because </a:t>
            </a:r>
            <a:r>
              <a:rPr lang="en-GB" sz="2400" dirty="0" smtClean="0"/>
              <a:t>it’s actually quite </a:t>
            </a:r>
            <a:r>
              <a:rPr lang="en-GB" sz="2400" dirty="0" smtClean="0"/>
              <a:t>interesting</a:t>
            </a:r>
            <a:r>
              <a:rPr lang="en-GB" sz="2400" dirty="0"/>
              <a:t> </a:t>
            </a:r>
            <a:r>
              <a:rPr lang="en-GB" sz="2400" dirty="0" smtClean="0"/>
              <a:t>– we will look at current practises in local, national and international businesses you are familiar with.</a:t>
            </a:r>
          </a:p>
          <a:p>
            <a:pPr marL="742950" indent="-742950">
              <a:buAutoNum type="arabicParenR"/>
            </a:pPr>
            <a:endParaRPr lang="en-GB" sz="2400" dirty="0"/>
          </a:p>
          <a:p>
            <a:pPr marL="742950" indent="-742950">
              <a:buAutoNum type="arabicParenR"/>
            </a:pPr>
            <a:r>
              <a:rPr lang="en-GB" sz="2400" dirty="0" smtClean="0"/>
              <a:t>Established </a:t>
            </a:r>
            <a:r>
              <a:rPr lang="en-GB" sz="2400" dirty="0"/>
              <a:t>department with a proven track record of </a:t>
            </a:r>
            <a:r>
              <a:rPr lang="en-GB" sz="2400" dirty="0" smtClean="0"/>
              <a:t>success. In academic years 2018/19 and 2019/20 we achieved 100% A* to C Grades.</a:t>
            </a:r>
          </a:p>
          <a:p>
            <a:pPr marL="742950" indent="-742950">
              <a:buAutoNum type="arabicParenR"/>
            </a:pPr>
            <a:endParaRPr lang="en-GB" altLang="en-US" sz="2400" dirty="0"/>
          </a:p>
          <a:p>
            <a:pPr marL="742950" indent="-742950">
              <a:buAutoNum type="arabicParenR"/>
            </a:pPr>
            <a:r>
              <a:rPr lang="en-GB" altLang="en-US" sz="2400" dirty="0" smtClean="0"/>
              <a:t>Taught by an experienced member of staff (Miss Horner) </a:t>
            </a:r>
            <a:r>
              <a:rPr lang="en-GB" altLang="en-US" sz="2400" dirty="0"/>
              <a:t>who </a:t>
            </a:r>
            <a:r>
              <a:rPr lang="en-GB" altLang="en-US" sz="2400" dirty="0" smtClean="0"/>
              <a:t>is familiar </a:t>
            </a:r>
            <a:r>
              <a:rPr lang="en-GB" altLang="en-US" sz="2400" dirty="0"/>
              <a:t>with the requirements (and pressures) of examination </a:t>
            </a:r>
            <a:r>
              <a:rPr lang="en-GB" altLang="en-US" sz="2400" dirty="0" smtClean="0"/>
              <a:t>requirements and who also marks </a:t>
            </a:r>
            <a:r>
              <a:rPr lang="en-GB" altLang="en-US" sz="2400" dirty="0"/>
              <a:t>for the exam board.</a:t>
            </a:r>
          </a:p>
          <a:p>
            <a:pPr marL="742950" indent="-742950">
              <a:buAutoNum type="arabicParenR"/>
            </a:pPr>
            <a:endParaRPr lang="en-GB" sz="2400" dirty="0" smtClean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36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266" y="6048812"/>
            <a:ext cx="5056359" cy="80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46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Which Course is it?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GB" sz="3600" dirty="0"/>
              <a:t>Pearson Edexcel Level 3 Advanced GCE in Business (9BS0</a:t>
            </a:r>
            <a:r>
              <a:rPr lang="en-GB" sz="3600" dirty="0" smtClean="0"/>
              <a:t>)</a:t>
            </a:r>
          </a:p>
          <a:p>
            <a:endParaRPr lang="en-GB" dirty="0" smtClean="0"/>
          </a:p>
          <a:p>
            <a:r>
              <a:rPr lang="en-GB" dirty="0" smtClean="0"/>
              <a:t>Full </a:t>
            </a:r>
            <a:r>
              <a:rPr lang="en-GB" dirty="0"/>
              <a:t>details of the course can be found: </a:t>
            </a:r>
            <a:endParaRPr lang="en-GB" dirty="0">
              <a:hlinkClick r:id="rId2"/>
            </a:endParaRP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sz="1800" dirty="0">
                <a:hlinkClick r:id="rId3"/>
              </a:rPr>
              <a:t>https://qualifications.pearson.com/en/qualifications/edexcel-a-levels/business-2015.coursematerials.html#%</a:t>
            </a:r>
            <a:r>
              <a:rPr lang="en-GB" sz="1800" dirty="0" smtClean="0">
                <a:hlinkClick r:id="rId3"/>
              </a:rPr>
              <a:t>2FfilterQuery=category:Pearson-UK:Category%2FSpecification-and-sample-assessments</a:t>
            </a:r>
            <a:endParaRPr lang="en-GB" sz="1800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1614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377"/>
            <a:ext cx="8229600" cy="711413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Content Studied</a:t>
            </a:r>
            <a:endParaRPr lang="en-GB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21343" t="13333" r="20746" b="27761"/>
          <a:stretch/>
        </p:blipFill>
        <p:spPr>
          <a:xfrm>
            <a:off x="1719618" y="696036"/>
            <a:ext cx="6967182" cy="531516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7478" y="6047162"/>
            <a:ext cx="5060119" cy="81083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36478" y="955343"/>
            <a:ext cx="141936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AS Year:</a:t>
            </a:r>
          </a:p>
          <a:p>
            <a:endParaRPr lang="en-GB" dirty="0"/>
          </a:p>
          <a:p>
            <a:r>
              <a:rPr lang="en-GB" dirty="0" smtClean="0"/>
              <a:t>Theme 1 and Theme 2 are taught and examined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b="1" dirty="0" smtClean="0"/>
              <a:t>A2 Year:</a:t>
            </a:r>
          </a:p>
          <a:p>
            <a:endParaRPr lang="en-GB" dirty="0"/>
          </a:p>
          <a:p>
            <a:r>
              <a:rPr lang="en-GB" dirty="0" smtClean="0"/>
              <a:t>Theme 3 and Theme 4 are taught and students are examined on the content from both years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3038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6"/>
          <p:cNvSpPr>
            <a:spLocks noGrp="1"/>
          </p:cNvSpPr>
          <p:nvPr>
            <p:ph type="title"/>
          </p:nvPr>
        </p:nvSpPr>
        <p:spPr>
          <a:xfrm>
            <a:off x="457200" y="168527"/>
            <a:ext cx="8229600" cy="824271"/>
          </a:xfrm>
        </p:spPr>
        <p:txBody>
          <a:bodyPr>
            <a:normAutofit/>
          </a:bodyPr>
          <a:lstStyle/>
          <a:p>
            <a:r>
              <a:rPr lang="en-GB" altLang="en-US" sz="3600" b="1" dirty="0" smtClean="0"/>
              <a:t>Assessment </a:t>
            </a:r>
            <a:r>
              <a:rPr lang="en-GB" altLang="en-US" sz="3600" b="1" dirty="0" smtClean="0"/>
              <a:t>– AS Year</a:t>
            </a:r>
            <a:endParaRPr lang="en-GB" altLang="en-US" sz="3600" b="1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266" y="6048812"/>
            <a:ext cx="5056359" cy="809188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2798"/>
            <a:ext cx="8229600" cy="51333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b="1" dirty="0" smtClean="0"/>
              <a:t>Paper </a:t>
            </a:r>
            <a:r>
              <a:rPr lang="en-GB" sz="2800" b="1" dirty="0"/>
              <a:t>1 </a:t>
            </a:r>
            <a:r>
              <a:rPr lang="en-GB" sz="2800" dirty="0" smtClean="0"/>
              <a:t>- will </a:t>
            </a:r>
            <a:r>
              <a:rPr lang="en-GB" sz="2800" dirty="0"/>
              <a:t>assess marketing and people, entrepreneurs and business start </a:t>
            </a:r>
            <a:r>
              <a:rPr lang="en-GB" sz="2800" dirty="0" smtClean="0"/>
              <a:t>up. (Theme 1)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 smtClean="0"/>
              <a:t>Worth 50% of the qualification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b="1" dirty="0"/>
              <a:t>Paper 2 </a:t>
            </a:r>
            <a:r>
              <a:rPr lang="en-GB" sz="2800" dirty="0" smtClean="0"/>
              <a:t>- will </a:t>
            </a:r>
            <a:r>
              <a:rPr lang="en-GB" sz="2800" dirty="0"/>
              <a:t>assess business finance and operations, and external influences on business. </a:t>
            </a:r>
            <a:r>
              <a:rPr lang="en-GB" sz="2800" dirty="0" smtClean="0"/>
              <a:t>(Theme 2)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 smtClean="0"/>
              <a:t>Worth 50% of the qualification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487136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6"/>
          <p:cNvSpPr>
            <a:spLocks noGrp="1"/>
          </p:cNvSpPr>
          <p:nvPr>
            <p:ph type="title"/>
          </p:nvPr>
        </p:nvSpPr>
        <p:spPr>
          <a:xfrm>
            <a:off x="457200" y="168527"/>
            <a:ext cx="8229600" cy="824271"/>
          </a:xfrm>
        </p:spPr>
        <p:txBody>
          <a:bodyPr>
            <a:normAutofit/>
          </a:bodyPr>
          <a:lstStyle/>
          <a:p>
            <a:r>
              <a:rPr lang="en-GB" altLang="en-US" sz="3600" b="1" dirty="0" smtClean="0"/>
              <a:t>Assessment </a:t>
            </a:r>
            <a:r>
              <a:rPr lang="en-GB" altLang="en-US" sz="3600" b="1" dirty="0" smtClean="0"/>
              <a:t>– A2 Year</a:t>
            </a:r>
            <a:endParaRPr lang="en-GB" altLang="en-US" sz="3600" b="1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266" y="6048812"/>
            <a:ext cx="5056359" cy="809188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43061"/>
            <a:ext cx="8229600" cy="542207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2800" b="1" dirty="0" smtClean="0"/>
              <a:t>Paper 1 </a:t>
            </a:r>
            <a:r>
              <a:rPr lang="en-GB" sz="2800" dirty="0" smtClean="0"/>
              <a:t>– will assess marketing, people and global businesses. Questions will draw </a:t>
            </a:r>
            <a:r>
              <a:rPr lang="en-GB" sz="2800" dirty="0"/>
              <a:t>f</a:t>
            </a:r>
            <a:r>
              <a:rPr lang="en-GB" sz="2800" dirty="0" smtClean="0"/>
              <a:t>rom Themes 1 and 4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 smtClean="0"/>
              <a:t>Worth 35% of the qualification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b="1" dirty="0" smtClean="0"/>
              <a:t>Paper 2 </a:t>
            </a:r>
            <a:r>
              <a:rPr lang="en-GB" sz="2800" dirty="0" smtClean="0"/>
              <a:t>-  will assess business finance and operations, business decisions and strategy. Questions will be drawn from Themes 2 and 3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 smtClean="0"/>
              <a:t>Worth 35% of the qualification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b="1" dirty="0" smtClean="0"/>
              <a:t>Paper 3 </a:t>
            </a:r>
            <a:r>
              <a:rPr lang="en-GB" sz="2800" dirty="0" smtClean="0"/>
              <a:t>– will assess content across all four themes and will be based on a pre-released context e.g. fitness market, confectionary market, etc.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 smtClean="0"/>
              <a:t>Worth 30% of the qualification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15339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GB" dirty="0" smtClean="0"/>
              <a:t>AS Entry Requirements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27546" y="1023582"/>
            <a:ext cx="8584442" cy="55409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b="1" u="sng" dirty="0"/>
              <a:t>GCSE Maths </a:t>
            </a:r>
          </a:p>
          <a:p>
            <a:pPr marL="0" indent="0">
              <a:buNone/>
            </a:pPr>
            <a:r>
              <a:rPr lang="en-GB" sz="2000" dirty="0" smtClean="0"/>
              <a:t>There </a:t>
            </a:r>
            <a:r>
              <a:rPr lang="en-GB" sz="2000" dirty="0"/>
              <a:t>is a greater emphasis on quantitative skills i.e. students must be comfortable with </a:t>
            </a:r>
            <a:r>
              <a:rPr lang="en-GB" sz="2000" dirty="0">
                <a:solidFill>
                  <a:srgbClr val="FF0000"/>
                </a:solidFill>
              </a:rPr>
              <a:t>ratios, fractions, working out percentages, profit and loss calculations </a:t>
            </a:r>
            <a:r>
              <a:rPr lang="en-GB" sz="2000" dirty="0"/>
              <a:t>and we ask that students have a  grade 5+  in GCSE Maths before starting this course</a:t>
            </a:r>
            <a:r>
              <a:rPr lang="en-GB" sz="2000" dirty="0" smtClean="0"/>
              <a:t>.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b="1" u="sng" dirty="0"/>
              <a:t>GCSE English Language</a:t>
            </a:r>
          </a:p>
          <a:p>
            <a:pPr marL="0" indent="0">
              <a:buNone/>
            </a:pPr>
            <a:r>
              <a:rPr lang="en-GB" sz="2000" dirty="0"/>
              <a:t>There is also a requirement to </a:t>
            </a:r>
            <a:r>
              <a:rPr lang="en-GB" sz="2000" dirty="0">
                <a:solidFill>
                  <a:srgbClr val="FF0000"/>
                </a:solidFill>
              </a:rPr>
              <a:t>write convincing well structured answers in response to a business context that formulate strong arguments.</a:t>
            </a:r>
          </a:p>
          <a:p>
            <a:pPr marL="0" indent="0">
              <a:buNone/>
            </a:pPr>
            <a:r>
              <a:rPr lang="en-GB" sz="2000" dirty="0"/>
              <a:t>Therefore we would like students to have at least a grade 5 in English Language before starting the course.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sz="2000" b="1" u="sng" dirty="0" smtClean="0"/>
              <a:t>Studied Business at L2 (GCSE or Vocational)</a:t>
            </a:r>
          </a:p>
          <a:p>
            <a:pPr marL="0" indent="0">
              <a:buNone/>
            </a:pPr>
            <a:r>
              <a:rPr lang="en-GB" sz="2000" dirty="0" smtClean="0"/>
              <a:t>If you hav</a:t>
            </a:r>
            <a:r>
              <a:rPr lang="en-GB" sz="2000" dirty="0" smtClean="0"/>
              <a:t>e studied GCSE Business ideally you would have achieved Grade 6 or above. If you have studied a vocational qualification (BTEC or NCFE) ideally you would have achieved a L2M or above.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29801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>
                <a:latin typeface="+mn-lt"/>
              </a:rPr>
              <a:t>What you can expect from staff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509450" y="1268760"/>
            <a:ext cx="8177349" cy="4780052"/>
          </a:xfrm>
        </p:spPr>
        <p:txBody>
          <a:bodyPr>
            <a:normAutofit/>
          </a:bodyPr>
          <a:lstStyle/>
          <a:p>
            <a:r>
              <a:rPr lang="en-GB" sz="2400" dirty="0" smtClean="0"/>
              <a:t>Experience</a:t>
            </a:r>
          </a:p>
          <a:p>
            <a:endParaRPr lang="en-GB" sz="2400" dirty="0" smtClean="0"/>
          </a:p>
          <a:p>
            <a:r>
              <a:rPr lang="en-GB" sz="2400" dirty="0" smtClean="0"/>
              <a:t>Engaging and innovative lessons</a:t>
            </a:r>
          </a:p>
          <a:p>
            <a:endParaRPr lang="en-GB" sz="2400" dirty="0" smtClean="0"/>
          </a:p>
          <a:p>
            <a:r>
              <a:rPr lang="en-GB" sz="2400" dirty="0" smtClean="0"/>
              <a:t>Enthusiasm</a:t>
            </a:r>
            <a:endParaRPr lang="en-GB" sz="2400" dirty="0"/>
          </a:p>
          <a:p>
            <a:endParaRPr lang="en-GB" sz="2400" dirty="0" smtClean="0"/>
          </a:p>
          <a:p>
            <a:r>
              <a:rPr lang="en-GB" sz="2400" dirty="0" smtClean="0"/>
              <a:t>Work </a:t>
            </a:r>
            <a:r>
              <a:rPr lang="en-GB" sz="2400" dirty="0"/>
              <a:t>marked </a:t>
            </a:r>
            <a:r>
              <a:rPr lang="en-GB" sz="2400" dirty="0" smtClean="0"/>
              <a:t>regularly with detailed feedback and comments to help you reach your target</a:t>
            </a:r>
            <a:endParaRPr lang="en-GB" sz="2400" dirty="0"/>
          </a:p>
          <a:p>
            <a:endParaRPr lang="en-GB" sz="2400" dirty="0" smtClean="0"/>
          </a:p>
          <a:p>
            <a:r>
              <a:rPr lang="en-GB" sz="2400" dirty="0" smtClean="0"/>
              <a:t>To </a:t>
            </a:r>
            <a:r>
              <a:rPr lang="en-GB" sz="2400" dirty="0"/>
              <a:t>treat pupils as individuals, differentiation and </a:t>
            </a:r>
            <a:r>
              <a:rPr lang="en-GB" sz="2400" dirty="0" smtClean="0"/>
              <a:t>use of intervention where appropriate</a:t>
            </a:r>
            <a:endParaRPr lang="en-GB" sz="2400" dirty="0"/>
          </a:p>
          <a:p>
            <a:pPr lvl="4"/>
            <a:endParaRPr lang="en-GB" sz="1600" dirty="0">
              <a:solidFill>
                <a:srgbClr val="FF0000"/>
              </a:solidFill>
            </a:endParaRPr>
          </a:p>
          <a:p>
            <a:endParaRPr lang="en-GB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266" y="6048812"/>
            <a:ext cx="5056359" cy="80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77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>
                <a:latin typeface="+mn-lt"/>
              </a:rPr>
              <a:t>What we expect from students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Attendance</a:t>
            </a:r>
          </a:p>
          <a:p>
            <a:r>
              <a:rPr lang="en-GB" sz="2400" dirty="0"/>
              <a:t>Enthusiasm!!!!!</a:t>
            </a:r>
          </a:p>
          <a:p>
            <a:r>
              <a:rPr lang="en-GB" sz="2400" dirty="0"/>
              <a:t>Organisation</a:t>
            </a:r>
          </a:p>
          <a:p>
            <a:r>
              <a:rPr lang="en-GB" sz="2400" dirty="0"/>
              <a:t>Contribution</a:t>
            </a:r>
          </a:p>
          <a:p>
            <a:r>
              <a:rPr lang="en-GB" sz="2400" dirty="0"/>
              <a:t>Commitment</a:t>
            </a:r>
          </a:p>
          <a:p>
            <a:r>
              <a:rPr lang="en-GB" sz="2400" dirty="0"/>
              <a:t>Ability to meet deadlines</a:t>
            </a:r>
          </a:p>
          <a:p>
            <a:r>
              <a:rPr lang="en-GB" sz="2400" dirty="0"/>
              <a:t>Independent learners</a:t>
            </a:r>
          </a:p>
          <a:p>
            <a:r>
              <a:rPr lang="en-GB" sz="2400" dirty="0"/>
              <a:t>Read around the subject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266" y="6048812"/>
            <a:ext cx="5056359" cy="809188"/>
          </a:xfrm>
          <a:prstGeom prst="rect">
            <a:avLst/>
          </a:prstGeom>
        </p:spPr>
      </p:pic>
      <p:pic>
        <p:nvPicPr>
          <p:cNvPr id="8" name="Picture 4" descr="http://t1.gstatic.com/images?q=tbn:ANd9GcSDKFBh-0sqrC0wHuTb_Jij44mkbCM4iT8uglU9U0ev1PZI6jQffQ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995860"/>
            <a:ext cx="4156640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068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4120</TotalTime>
  <Words>573</Words>
  <Application>Microsoft Office PowerPoint</Application>
  <PresentationFormat>On-screen Show (4:3)</PresentationFormat>
  <Paragraphs>80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Why should you choose to study  Advanced Business Studies? </vt:lpstr>
      <vt:lpstr>Which Course is it?</vt:lpstr>
      <vt:lpstr>Content Studied</vt:lpstr>
      <vt:lpstr>Assessment – AS Year</vt:lpstr>
      <vt:lpstr>Assessment – A2 Year</vt:lpstr>
      <vt:lpstr>AS Entry Requirements</vt:lpstr>
      <vt:lpstr>What you can expect from staff</vt:lpstr>
      <vt:lpstr>What we expect from students</vt:lpstr>
      <vt:lpstr>What can I do with A Level Business?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Reynolds</dc:creator>
  <cp:lastModifiedBy>L.Horner</cp:lastModifiedBy>
  <cp:revision>123</cp:revision>
  <dcterms:created xsi:type="dcterms:W3CDTF">2016-11-25T20:12:22Z</dcterms:created>
  <dcterms:modified xsi:type="dcterms:W3CDTF">2020-11-06T12:40:55Z</dcterms:modified>
</cp:coreProperties>
</file>