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360" r:id="rId2"/>
    <p:sldId id="376" r:id="rId3"/>
    <p:sldId id="377" r:id="rId4"/>
    <p:sldId id="361" r:id="rId5"/>
    <p:sldId id="362" r:id="rId6"/>
    <p:sldId id="371" r:id="rId7"/>
    <p:sldId id="372" r:id="rId8"/>
    <p:sldId id="378" r:id="rId9"/>
    <p:sldId id="373" r:id="rId10"/>
    <p:sldId id="374" r:id="rId11"/>
    <p:sldId id="363" r:id="rId12"/>
    <p:sldId id="375" r:id="rId13"/>
    <p:sldId id="364" r:id="rId14"/>
    <p:sldId id="368" r:id="rId15"/>
    <p:sldId id="369" r:id="rId16"/>
    <p:sldId id="370" r:id="rId17"/>
    <p:sldId id="379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06" autoAdjust="0"/>
    <p:restoredTop sz="94388" autoAdjust="0"/>
  </p:normalViewPr>
  <p:slideViewPr>
    <p:cSldViewPr snapToGrid="0" snapToObjects="1">
      <p:cViewPr varScale="1">
        <p:scale>
          <a:sx n="68" d="100"/>
          <a:sy n="68" d="100"/>
        </p:scale>
        <p:origin x="148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01041-92E8-4EC2-A91D-A4D922F14EE7}" type="datetimeFigureOut">
              <a:rPr lang="en-GB" smtClean="0"/>
              <a:pPr/>
              <a:t>03/12/2019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251589-2B78-402D-A85C-B5B9C20D606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655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55252-7332-40ED-BAE4-B6301340133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0285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96B5D-1B75-0347-9484-1EAE587DD8FD}" type="datetimeFigureOut">
              <a:rPr lang="en-US" smtClean="0"/>
              <a:pPr/>
              <a:t>12/3/2019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06A65-676E-DE45-B159-AC07E0AEA39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96B5D-1B75-0347-9484-1EAE587DD8FD}" type="datetimeFigureOut">
              <a:rPr lang="en-US" smtClean="0"/>
              <a:pPr/>
              <a:t>12/3/2019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06A65-676E-DE45-B159-AC07E0AEA39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96B5D-1B75-0347-9484-1EAE587DD8FD}" type="datetimeFigureOut">
              <a:rPr lang="en-US" smtClean="0"/>
              <a:pPr/>
              <a:t>12/3/2019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06A65-676E-DE45-B159-AC07E0AEA39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96B5D-1B75-0347-9484-1EAE587DD8FD}" type="datetimeFigureOut">
              <a:rPr lang="en-US" smtClean="0"/>
              <a:pPr/>
              <a:t>12/3/2019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06A65-676E-DE45-B159-AC07E0AEA39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96B5D-1B75-0347-9484-1EAE587DD8FD}" type="datetimeFigureOut">
              <a:rPr lang="en-US" smtClean="0"/>
              <a:pPr/>
              <a:t>12/3/2019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06A65-676E-DE45-B159-AC07E0AEA39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96B5D-1B75-0347-9484-1EAE587DD8FD}" type="datetimeFigureOut">
              <a:rPr lang="en-US" smtClean="0"/>
              <a:pPr/>
              <a:t>12/3/2019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06A65-676E-DE45-B159-AC07E0AEA39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96B5D-1B75-0347-9484-1EAE587DD8FD}" type="datetimeFigureOut">
              <a:rPr lang="en-US" smtClean="0"/>
              <a:pPr/>
              <a:t>12/3/2019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06A65-676E-DE45-B159-AC07E0AEA39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96B5D-1B75-0347-9484-1EAE587DD8FD}" type="datetimeFigureOut">
              <a:rPr lang="en-US" smtClean="0"/>
              <a:pPr/>
              <a:t>12/3/2019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06A65-676E-DE45-B159-AC07E0AEA39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96B5D-1B75-0347-9484-1EAE587DD8FD}" type="datetimeFigureOut">
              <a:rPr lang="en-US" smtClean="0"/>
              <a:pPr/>
              <a:t>12/3/2019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06A65-676E-DE45-B159-AC07E0AEA39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96B5D-1B75-0347-9484-1EAE587DD8FD}" type="datetimeFigureOut">
              <a:rPr lang="en-US" smtClean="0"/>
              <a:pPr/>
              <a:t>12/3/2019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06A65-676E-DE45-B159-AC07E0AEA39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96B5D-1B75-0347-9484-1EAE587DD8FD}" type="datetimeFigureOut">
              <a:rPr lang="en-US" smtClean="0"/>
              <a:pPr/>
              <a:t>12/3/2019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06A65-676E-DE45-B159-AC07E0AEA39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50000"/>
              </a:schemeClr>
            </a:gs>
            <a:gs pos="100000">
              <a:schemeClr val="bg1"/>
            </a:gs>
          </a:gsLst>
          <a:path path="rect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96B5D-1B75-0347-9484-1EAE587DD8FD}" type="datetimeFigureOut">
              <a:rPr lang="en-US" smtClean="0"/>
              <a:pPr/>
              <a:t>12/3/2019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06A65-676E-DE45-B159-AC07E0AEA396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uk/url?sa=i&amp;rct=j&amp;q=&amp;esrc=s&amp;source=images&amp;cd=&amp;cad=rja&amp;uact=8&amp;ved=0ahUKEwiz7KrBtdXQAhUHbhQKHeyTBp8QjRwIBw&amp;url=http://manybooks.net/articles/10-non-fiction-books-that-read-like-fiction&amp;bvm=bv.139782543,d.ZGg&amp;psig=AFQjCNHLlcuXw7M6vAKIGGtX3dtH_bQtXg&amp;ust=1480764961407557" TargetMode="External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5.jpeg"/><Relationship Id="rId5" Type="http://schemas.openxmlformats.org/officeDocument/2006/relationships/image" Target="../media/image21.jpeg"/><Relationship Id="rId10" Type="http://schemas.openxmlformats.org/officeDocument/2006/relationships/hyperlink" Target="https://www.google.co.uk/url?sa=i&amp;rct=j&amp;q=&amp;esrc=s&amp;source=images&amp;cd=&amp;cad=rja&amp;uact=8&amp;ved=0ahUKEwivoeajtdXQAhUBuBQKHWKhBKAQjRwIBw&amp;url=https://www.amazon.co.uk/Steve-Jones/e/B000APWTUE&amp;bvm=bv.139782543,d.ZGg&amp;psig=AFQjCNHRcMoFc9R0tL5tJ1rqyItCxtwiug&amp;ust=1480764897581846" TargetMode="External"/><Relationship Id="rId4" Type="http://schemas.openxmlformats.org/officeDocument/2006/relationships/image" Target="../media/image20.jpeg"/><Relationship Id="rId9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hyperlink" Target="http://www.google.co.uk/url?sa=i&amp;rct=j&amp;q=&amp;esrc=s&amp;source=images&amp;cd=&amp;cad=rja&amp;uact=8&amp;ved=0ahUKEwijkOXt1dXQAhWG2hoKHSJuCPcQjRwIBw&amp;url=http://www.stowphysio.com/&amp;psig=AFQjCNEGWf_PZseOtdNoXqXmfTMwOY55-A&amp;ust=1480773645908014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hyperlink" Target="https://www.google.co.uk/url?sa=i&amp;rct=j&amp;q=&amp;esrc=s&amp;source=images&amp;cd=&amp;cad=rja&amp;uact=8&amp;ved=0ahUKEwiHiLeU1tXQAhXENxQKHTFjAJ0QjRwIBw&amp;url=https://www.heftfaculty.co.uk/content/midwifery&amp;bvm=bv.139782543,d.ZGg&amp;psig=AFQjCNECR_tEnqIRYhl3c8fuf7HHDeG5Fg&amp;ust=1480773722105496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AQA Biology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 A level</a:t>
            </a:r>
          </a:p>
          <a:p>
            <a:r>
              <a:rPr lang="en-GB" dirty="0"/>
              <a:t>Two year course</a:t>
            </a:r>
          </a:p>
        </p:txBody>
      </p:sp>
    </p:spTree>
    <p:extLst>
      <p:ext uri="{BB962C8B-B14F-4D97-AF65-F5344CB8AC3E}">
        <p14:creationId xmlns:p14="http://schemas.microsoft.com/office/powerpoint/2010/main" val="655615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Genetic information, variation and relationships between organisms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91268"/>
            <a:ext cx="4038600" cy="4525963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DNA, genes and chromosomes</a:t>
            </a:r>
          </a:p>
          <a:p>
            <a:endParaRPr lang="en-GB" dirty="0"/>
          </a:p>
          <a:p>
            <a:r>
              <a:rPr lang="en-GB" dirty="0"/>
              <a:t>DNA and protein synthesis</a:t>
            </a:r>
          </a:p>
          <a:p>
            <a:endParaRPr lang="en-GB" dirty="0"/>
          </a:p>
          <a:p>
            <a:r>
              <a:rPr lang="en-GB" dirty="0"/>
              <a:t>Genetic diversity – Meiosis</a:t>
            </a:r>
          </a:p>
          <a:p>
            <a:endParaRPr lang="en-GB" dirty="0"/>
          </a:p>
          <a:p>
            <a:r>
              <a:rPr lang="en-GB" dirty="0"/>
              <a:t>Genetic diversity and adaptation</a:t>
            </a:r>
          </a:p>
          <a:p>
            <a:endParaRPr lang="en-GB" dirty="0"/>
          </a:p>
          <a:p>
            <a:r>
              <a:rPr lang="en-GB" dirty="0"/>
              <a:t>Species and taxonomy</a:t>
            </a:r>
          </a:p>
          <a:p>
            <a:endParaRPr lang="en-GB" dirty="0"/>
          </a:p>
          <a:p>
            <a:r>
              <a:rPr lang="en-GB" dirty="0"/>
              <a:t>Biodiversity within a community</a:t>
            </a:r>
          </a:p>
          <a:p>
            <a:endParaRPr lang="en-GB" dirty="0"/>
          </a:p>
          <a:p>
            <a:r>
              <a:rPr lang="en-GB" dirty="0"/>
              <a:t>Investigating diversity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043" y="1600200"/>
            <a:ext cx="4251528" cy="20944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206" y="3916231"/>
            <a:ext cx="3541594" cy="289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93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Assessment for A2/Year 13</a:t>
            </a:r>
            <a:br>
              <a:rPr lang="en-GB" dirty="0"/>
            </a:br>
            <a:r>
              <a:rPr lang="en-GB" dirty="0"/>
              <a:t>(External exam)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623388"/>
              </p:ext>
            </p:extLst>
          </p:nvPr>
        </p:nvGraphicFramePr>
        <p:xfrm>
          <a:off x="395536" y="1600199"/>
          <a:ext cx="8280920" cy="525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5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5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704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r>
                        <a:rPr lang="en-GB" sz="1800" dirty="0"/>
                        <a:t>Paper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Paper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Paper</a:t>
                      </a:r>
                      <a:r>
                        <a:rPr lang="en-GB" sz="1800" baseline="0" dirty="0"/>
                        <a:t> 3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r>
                        <a:rPr lang="en-GB" sz="1800" dirty="0"/>
                        <a:t>Any content from units 1-4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Any content from units 5-8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Any content from units 1-8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2 hours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2 hours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2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91 marks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91 marks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78 marks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35% of A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35% of A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30% of A level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2975">
                <a:tc>
                  <a:txBody>
                    <a:bodyPr/>
                    <a:lstStyle/>
                    <a:p>
                      <a:r>
                        <a:rPr lang="en-GB" sz="1800" dirty="0"/>
                        <a:t>76 marks : long and short answer questions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76 marks : long and short answer questions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38 marks: structured questions including practical techniques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144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15 marks : extended response questions</a:t>
                      </a:r>
                    </a:p>
                    <a:p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15 marks : comprehension question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15 marks:</a:t>
                      </a:r>
                      <a:r>
                        <a:rPr lang="en-GB" sz="1800" baseline="0" dirty="0"/>
                        <a:t> critical analysis of given experimental data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25 marks , one essay from two choices</a:t>
                      </a:r>
                      <a:r>
                        <a:rPr lang="en-GB" sz="1800" baseline="0" dirty="0"/>
                        <a:t> of title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9452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A2 Content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7583522"/>
              </p:ext>
            </p:extLst>
          </p:nvPr>
        </p:nvGraphicFramePr>
        <p:xfrm>
          <a:off x="457200" y="1600200"/>
          <a:ext cx="8229600" cy="3261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800" dirty="0"/>
                        <a:t>Teacher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Teacher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4864">
                <a:tc>
                  <a:txBody>
                    <a:bodyPr/>
                    <a:lstStyle/>
                    <a:p>
                      <a:r>
                        <a:rPr lang="en-GB" sz="2800" dirty="0"/>
                        <a:t>Energy transfers in and between organisms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Organisms responding to changes in their internal and external environment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2800" dirty="0"/>
                    </a:p>
                    <a:p>
                      <a:r>
                        <a:rPr lang="en-GB" sz="2800" dirty="0"/>
                        <a:t>Genetics, populations, evolution and ecosystems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  <a:p>
                      <a:r>
                        <a:rPr lang="en-GB" sz="2800" dirty="0"/>
                        <a:t>The control of gene expression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6042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 fontScale="85000" lnSpcReduction="10000"/>
          </a:bodyPr>
          <a:lstStyle/>
          <a:p>
            <a:r>
              <a:rPr lang="en-GB" b="1" dirty="0"/>
              <a:t>10% of A level is maths </a:t>
            </a:r>
          </a:p>
          <a:p>
            <a:pPr lvl="1">
              <a:buFontTx/>
              <a:buChar char="-"/>
            </a:pPr>
            <a:r>
              <a:rPr lang="en-GB" dirty="0"/>
              <a:t>Converting units</a:t>
            </a:r>
          </a:p>
          <a:p>
            <a:pPr lvl="1">
              <a:buFontTx/>
              <a:buChar char="-"/>
            </a:pPr>
            <a:r>
              <a:rPr lang="en-GB" dirty="0"/>
              <a:t>Standard form</a:t>
            </a:r>
          </a:p>
          <a:p>
            <a:pPr lvl="1">
              <a:buFontTx/>
              <a:buChar char="-"/>
            </a:pPr>
            <a:r>
              <a:rPr lang="en-GB" dirty="0"/>
              <a:t>Calculating ratios and percentages</a:t>
            </a:r>
          </a:p>
          <a:p>
            <a:pPr lvl="1">
              <a:buFontTx/>
              <a:buChar char="-"/>
            </a:pPr>
            <a:r>
              <a:rPr lang="en-GB" dirty="0"/>
              <a:t>Estimating results</a:t>
            </a:r>
          </a:p>
          <a:p>
            <a:pPr lvl="1">
              <a:buFontTx/>
              <a:buChar char="-"/>
            </a:pPr>
            <a:r>
              <a:rPr lang="en-GB" dirty="0"/>
              <a:t>Interpreting and analysing data</a:t>
            </a:r>
          </a:p>
          <a:p>
            <a:pPr lvl="1">
              <a:buFontTx/>
              <a:buChar char="-"/>
            </a:pPr>
            <a:r>
              <a:rPr lang="en-GB" dirty="0"/>
              <a:t>Understanding probability</a:t>
            </a:r>
          </a:p>
          <a:p>
            <a:pPr lvl="1">
              <a:buFontTx/>
              <a:buChar char="-"/>
            </a:pPr>
            <a:r>
              <a:rPr lang="en-GB" dirty="0"/>
              <a:t>Select and use statistical tests</a:t>
            </a:r>
          </a:p>
          <a:p>
            <a:pPr lvl="1">
              <a:buFontTx/>
              <a:buChar char="-"/>
            </a:pPr>
            <a:r>
              <a:rPr lang="en-GB" dirty="0"/>
              <a:t>Understand measures of dispersion e.g. standard deviation</a:t>
            </a:r>
          </a:p>
          <a:p>
            <a:pPr lvl="1">
              <a:buFontTx/>
              <a:buChar char="-"/>
            </a:pPr>
            <a:r>
              <a:rPr lang="en-GB" dirty="0"/>
              <a:t>Understand and solve algebraic equations</a:t>
            </a:r>
          </a:p>
          <a:p>
            <a:pPr lvl="1">
              <a:buFontTx/>
              <a:buChar char="-"/>
            </a:pPr>
            <a:r>
              <a:rPr lang="en-GB" dirty="0"/>
              <a:t>Using logarithms</a:t>
            </a:r>
          </a:p>
          <a:p>
            <a:pPr lvl="1">
              <a:buFontTx/>
              <a:buChar char="-"/>
            </a:pPr>
            <a:r>
              <a:rPr lang="en-GB" dirty="0"/>
              <a:t>Plot and calculate data from graphs</a:t>
            </a:r>
          </a:p>
          <a:p>
            <a:pPr lvl="1">
              <a:buFontTx/>
              <a:buChar char="-"/>
            </a:pPr>
            <a:endParaRPr lang="en-GB" dirty="0"/>
          </a:p>
          <a:p>
            <a:pPr lvl="1">
              <a:buFontTx/>
              <a:buChar char="-"/>
            </a:pPr>
            <a:endParaRPr lang="en-GB" dirty="0"/>
          </a:p>
          <a:p>
            <a:pPr marL="457200" lvl="1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6776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Practical assessments assessed in written papers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In order to be able to answer these questions, students need to have been taught, and to have acquired competence in, the appropriate areas of practical skills</a:t>
            </a:r>
          </a:p>
          <a:p>
            <a:endParaRPr lang="en-GB" dirty="0"/>
          </a:p>
          <a:p>
            <a:r>
              <a:rPr lang="en-GB" dirty="0"/>
              <a:t>A level has a separate practical endorsement of skills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4689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Practical endorsement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Minimum of 12 practical assignments</a:t>
            </a:r>
          </a:p>
          <a:p>
            <a:r>
              <a:rPr lang="en-GB" dirty="0"/>
              <a:t>6 in year 12</a:t>
            </a:r>
          </a:p>
          <a:p>
            <a:r>
              <a:rPr lang="en-GB" dirty="0"/>
              <a:t>6 in year 13</a:t>
            </a:r>
          </a:p>
          <a:p>
            <a:endParaRPr lang="en-GB" dirty="0"/>
          </a:p>
          <a:p>
            <a:r>
              <a:rPr lang="en-GB" dirty="0"/>
              <a:t>Need to keep a separate practical record</a:t>
            </a:r>
          </a:p>
          <a:p>
            <a:endParaRPr lang="en-GB" dirty="0"/>
          </a:p>
          <a:p>
            <a:r>
              <a:rPr lang="en-GB" dirty="0"/>
              <a:t>Students that achieve will receive a PASS grade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6252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we expect!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5 hours of private study each week – minimum</a:t>
            </a:r>
          </a:p>
          <a:p>
            <a:endParaRPr lang="en-GB" dirty="0"/>
          </a:p>
          <a:p>
            <a:r>
              <a:rPr lang="en-GB" dirty="0"/>
              <a:t>Reading around the subject – magazines, books etc.</a:t>
            </a:r>
          </a:p>
          <a:p>
            <a:endParaRPr lang="en-GB" dirty="0"/>
          </a:p>
          <a:p>
            <a:r>
              <a:rPr lang="en-GB" dirty="0"/>
              <a:t>To get to grips with the maths (it is tricky!)</a:t>
            </a:r>
          </a:p>
          <a:p>
            <a:endParaRPr lang="en-GB" dirty="0"/>
          </a:p>
          <a:p>
            <a:r>
              <a:rPr lang="en-GB" dirty="0"/>
              <a:t>To revise as you go along</a:t>
            </a:r>
          </a:p>
          <a:p>
            <a:endParaRPr lang="en-GB" dirty="0"/>
          </a:p>
          <a:p>
            <a:r>
              <a:rPr lang="en-GB" dirty="0"/>
              <a:t>To learn key words – word for word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5336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aqa a level biology 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0475">
            <a:off x="393296" y="112599"/>
            <a:ext cx="3054936" cy="41547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aqa a level biology revision guide n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6318">
            <a:off x="3093666" y="156204"/>
            <a:ext cx="1952342" cy="27459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maths for biology cg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3407">
            <a:off x="300584" y="3541637"/>
            <a:ext cx="1684832" cy="239246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s-media-cache-ak0.pinimg.com/236x/7b/eb/cd/7bebcd71f69872b6a1c0e6cba9e35cc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368" y="254578"/>
            <a:ext cx="2866665" cy="38556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data:image/jpeg;base64,/9j/4AAQSkZJRgABAQAAAQABAAD/2wCEAAkGBwgHBgkIBwgKCgkLDRYPDQwMDRsUFRAWIB0iIiAdHx8kKDQsJCYxJx8fLT0tMTU3Ojo6Iys/RD84QzQ5OjcBCgoKDQwNGg8PGjclHyU3Nzc3Nzc3Nzc3Nzc3Nzc3Nzc3Nzc3Nzc3Nzc3Nzc3Nzc3Nzc3Nzc3Nzc3Nzc3Nzc3N//AABEIALcAeAMBIgACEQEDEQH/xAAcAAACAwEBAQEAAAAAAAAAAAAABAMFBgECBwj/xABFEAACAQIEAwQHBQUGBAcAAAABAgMEEQAFEiEGEzEiQVFhFDI1cXOBsgcVI0KRoaKxwfAkJVJTkuEWM1ViNkNydYKz0f/EABkBAQADAQEAAAAAAAAAAAAAAAABAgQDBf/EACgRAAICAQQABAcBAAAAAAAAAAABAgMRBBIhMQUiQVETYXGRsdHwI//aAAwDAQACEQMRAD8A+zZV7Mo/gJ9Iw3hXK/ZlH8BPpGGsAGDBhPNoqibL6hKNnSoKWjZGsQ3cd8ALtm4Qyh6d/wAMuLqb3C/10xIcyCvpMEm76Aet+3o+Xjv3fO1fW02da6r0OZhHd+QCwJ/5IC3JP+Mk/LDFbFmXo8C0wZ/w31gyaW17aLm97db2N+nXAE4zVGTUkMjGwOlbX3F/9sdTM0kSRkikJVSwXSQzdP43H9DCE8GdNujvq5jCTTItnQyrp0+Fow3hcnv6ibk5mKWlSRpJD6Q7TaHVX5XbKLfa5F0BPkeveBM2bpyualPK62Y9LHYOenmE/eGPUmaKgY+jzEqxUqBvsSL28Oz+0Yr4IM8QEVLvK4eAakZRqUKpkNrgbsCOg2N/Ie/R85YIDI40yb9sWcGRiehuAF0gW3uNwRe4D8uZBLaYXe4UjSb9f5YeGKFYc603LPzAyOnbXSBrJdW8brZR1tsduuGckgzSBZEzWcTlFRI5hYGSwuWZQAFa5sbbHSDtewAtsGDBgBTNfZdZ8B/pODHc19l1nwH+k4MAGV+zKP4CfSMNYVyv2ZR/AT6RhrABgwYMAGDHL4LjAEcc4eZ4tLKygG5GzA94xLiKVQw2NmHqsO7FSeJMuTOhkj1SNmhQsIEHgL7noDY3sTe2BKTfRdE2Fz0GAG4wrLT+lIVrFV4z1itdT/6vHDK2UWtYDuGBB6wY5fBfAHcGDBgBXNfZdZ8B/pODBmvsus+A/wBJwYAMr9mUfwE+kYawrlfsyj+An0jDWADENRURU0TS1EiRxqLs7tYD5nFdxVnkfD+ST5g8LzulligjHalc9FH8fcDj4BNxTPxHndLX5vnEPITXeKUEJHtsUT1b9wJJ874rOW1Nnemn4j5eEfY85+0rhnKB26t6hj6ogjJB9zGwP64ps7+1CqyysjpzkWgSoXjklqAbgddgOo278YT/AIXqJcvrqBKiD0WapSWBwNZRurC997DGsmySLOqimlzVudytekRgoNJO24N9+vXHlW+K11TTk/Lzn364PSr0VUeZLg8n7VMzYEihpV8AAzfzGMXLxRXLxquelYjVgFwpXs3tpt7tO2Lqo4Pq6eVysqNT9oq35rX2HvtjHVFmmEiix02Bx6VGpovX+Us4N9lOnrinUu+/obV/tX4i0rpWiDW3/BNv44suF/tE4lzqoqkZcuCU6KT+A12JvYev5YzWXcJfelHSVaVAWCVRzdtwe8A+/byxrjlFNE7NSxiDmAD8IlOnu8cefrPE6oLZB+b8FJ6XT9KKPeUfa5JLl0VdmWTcqCWXlI0U1yW8LEfxIxsss4yyavrTQGdqauABNPULoJvuLH1W+Rx8nzSHIcmNIs8sytTSNPDTxyM7Ek2a47rE9Tbp78ZqrqnzSsqK2ioFpInCrJUSyWRVBsSfynqAQLkY0Uaidjzjj+wYZ6bTcRbw/l+j9P47jB/ZJm9fmeSSxVry1EVMVWCseMqJQb3UE7tpItq7wR3g43mNvZ5U47JOIrmvsus+A/0nBgzX2XWfAf6TgwKhlfsyj+An0jDWFcr9mUfwE+kYZuMAVfEeR0Of5aaPMllMQYOrQuyOjDvUjfvOPl/EH2UzGcPBmVJVwySBFWuBhmS4CqOavr6QNlI3tj6PmnE1JRGSKD+1VCIX0I1l269rpffpjBZ5xRmGa/hVNOsEMbq5VQdS+BuenXHavTysKSu2Lg+fV2QZ/wAJ1jJB6ZRlm5UauV0y9m7ENblkX6dG6C18W2TcfVMMiR5tTKyuu00aFG2GxKW6G/d+hxoaKjqM3kaTMahpYQSrs7aje2w3/q2K/jfh6ial9JpKOMvTxyF44GETKbCxBC2NrHsnxxm1vhtVkWprJoo1U/pnr2+xqjXQz0rRQTLI0keuOQbrKDftA94x8nr6Wekl5UyEEalN++238Rifh3iCt4cqfQKuLmxMAfRUmDstwbGNr6bX6jD9fnNNnsQc5e8M/Mufxl6WAPd1O3utffHlaDSWaK6UYrMJY5Pd0mromtk+G/ybDhOCppeHWiCCZyziNOljqIsfK++M9n3EFXXVkmXZJOfR0c6amAEtMFAJ0t0Cgkgm/d+rK55X1UE1PTy01HR2Ku/NPPAJubEbajY2tiXh7h+sbNEpqmHNqCONlVqbnIiRwN/icG7ElSdvCx64tp9C1ZK65Lc3wjJqNWpzezr1K7hfgeozsVaRBY2jGxlU8sSBl9Yg3kuurYC21iRfb6Fkf2c5DTSiTNpfvetp2JtMAsMJbc6YV7K3vfe+EeIMofLj6XRzOiKAL67Nfpsf66YTyriHMMqqJWp41nWdxr5gJMjAb79e/Hvx0icd0Xk8Oeqe/a1g+qQhFRVjXSqiwXTpAHuxLjP5RxPS1qwCqU0k0ylkRzcEA2693zti/BGOEouLwzommuBbNfZdZ8B/pODBmvsus+A/0nHMVJO5X7Mo/gJ9IxQ8dz160EdPQpKI5tQnmjDXRRbvANr/AMsXuW+y6O3+Qn0jGb4lzJ5J3pYJNUIsJAB3jzx1qjmaOds9scmcgkRG53oqNITe+u3aO2wI8h0xPW8vMaGanf8ABkIU/iEAixBH7cWuRun3nSlwCDqAF+hthjPeG4kVqmhCRgsoaPTYC7AXHcLXJ3B6bWxqlOMZpMzwlZKOVyZTI4zRU8ut/wAdnFoxvexxs+FMtjFEamohVnkJClxe62sevcd8LDgy9JIk1YTNoIieNNIU+J63393TGppAvosWiLlLoFo7W07dMcrrVJeX1L11yck5eh8n+1fgyCiyqtzjLWipaImE1tLFTLcgOq60YbqRcXHTr54WyP7Ms1yyVMxjSikM1xJQ1MhkAjZehYj1gbG+PqXFOXPm3DuYUESo0k8DKiv6pa1wD5XtiyjuUBZSpO5B7sY9qN6uaXzPjtF9mddRZRJW1609RVGFnlp7ksH3N0YGwPy8sbXIcnoKThWmqKCECSemikkk1El9r3PXxJONeR+mK3Ict+6chosta0gpoFi27wotiYrbLciltjshtZk+ID6Xl2gFufGykRkWuRYf7/riGhSLLKNIQRPIXLWjsSdwNsaBuGQ9MmiblTFRzCV1Dx26WtuPdiDJ+HFkAmrWVwkjAKo9bS1rny7J7r2ON3xYbMZ4MKjapZXfuZ6aSCp0u1Kt7jVqmtcjoDtuAf4Y0HBFbWyRT01WHaKOxhlYHe5NxewHha2POdsi5lLywFVVUED3Y9cO5i6TR0skgWEk6Aw7/DyxayO6rKRzhc1btkzRZr7LrPgP9JwYM0P911nwH+k45jAbyBJ2puHop19ZKVSPfpGMtl1DVVxIgsLDUTIbXxrqJtGTUzW1aaZTbx7IwplFHURzc+UsFZT1O5v446QltTKSjuYvlGSGGdnrVVmA/D09B8/HF80ashRxqUjcHvxlHzXO2biQ001GTlMoWFJISBIOQkpDMG29ci4Hhth3PM7qafgiqz2iRY546E1cccy6gDo1aWsR7sVlJy5ZMYqKwjQWwAWxT5hmktHHl1NGElzCvcRxBrhAQpZ3Nt7BQTbvNhcXvjtXT54lOZKOvpnnG/Llpuw3iNmuNr2NzipYuMGKOszCrh4ryzLY2j9FqqWomk1IdQMZjAsb9DzD3dwwZ/mNZQ5pkVPTNGI6+saCbWlyFETvcG+xulu/rgC8wYqeKMyqcsyeabL4BUVzdmmgJtzHsSR8lDH5YcoauLMqCCso5NUFREskT9bgi4OAGbY4qKi6VFh4YxtLxDm6cO5ZnVSaadJ6mOGohiiKEa5eUCh1HoSCQeu+LjiSvrKFssFFJEvpVclO/Mj19lgdxuN9sAR5vlBmmWSjQFyLvqPX5+OKmuoqqjQNOgVT6rKQdJxY59mObcP0rZnMIK7LoO1VJHEY5o073XchrdSNtgd+7DWca6iGKaFtdOyagy7jfv8A0x2hbLozzpjnchiSc1HD0szdXpWJ/wBJwY9VVvuOewABpW2AsPVwY5Ps7ronyv2ZR/AT6RhrCmW3+66O3XkJ9IxTZZn+ZZnNmMVLlUF6CqamcyVpGtgAbraM7bjrbEElMmXz5rXcZRUVY8FQ9bEYtRvFIFp4QQy96kqVNu6+JeIs6jzf7Oc8DU70lcKKaKahkH4kUmkjTbvBPQjYgjFxl3EsE2cfc+Y0k2XZkULxRTFStQo3JjcbNbvGxHhhrijOYOH8kqs1qYnlSnUHlxi7OSQAB8zgCn4jjnWTIeIKCGSrXLWfnwQDU7wyJpYoO9lIU26kA2xa/wDFGTNBzIswp5WOyQq45jMei6Tvc+FsOVVU65a1Xl8K1REfMiQPp5gtcWNj17sLcM5tDn+RUWcRxLGtVHzAurUV8ibDcd+AKnPYKWr46yGOrhhmjWhrLrKoYBi0FuvebNb3HEPEVBl9Bn/C0lLSU9O33g+toowvZ5Eo3t3XIHvOLvhrPKLiTKUzPLjeCSR0Grr2GK/ttceRGIKLOp6zKa7MVoY9FNJMkY55PN5TFWN9Owupt7sAeJic14k5ENVJCuWQ62aIKbySXAHaBHZVT/rwpwWwyiTMeGpSwXL5tdI0m2unk7YtsB2SWWw6BR3WwzT8SpLwvR5yKM86uiV6WiSQGSZmF1QG3W25PQbkmwJw1nOaT5Rw7V5tVUUbPSwtNJAk99lFyA2nrbywBkciirBwdlGb5bzqtqKWSWXL3N+autwQoPqut9S+63fcW3EubUFVScP1sNQpgOZwuWbslRZr6gfVt336YvJMzaHh582kgAK0pqDCHv8Al1W1W/lj3kOb0Oe5ZHmFA+qKS4IZbPGw2KsO5gdiMAV/EmYxVmT1dBlbxVldVwtDDFE2oAsLanI9VRe5J8NrmwxcUNIlLl8FHfWkMSxXI9YAAfywpFmEpz6XKzSIiJTrPzhLfUCxUDTp69nxxE+a1NRmFZR5VSxTNQlUneonMa62UOFWytfssCTsNx13sA/mYC5VVgdBTvb/AEnHMQ1Esk+QzTTQmCR6VmaIm5Q6dxfvtgwBPlnsyj+An0jGe4GP9v4p/wDeZPoTGhyz2XR2/wAhPpGKbLOH8wymqzKeizOJvvCpapkSelLBXIAstnFhYDrfACfHlOsldwxLCB6cmbJyD+bSVbmfLSCT7sNZ1K1ZxHR0MdK9XBRwvU1MaMosXBjjB1EAgjnH3qMWFNk+mvGY19S1XWIpWFigVIAfW0L3XtuSSfO22DKcrehrMxq56r0iWulWQ/h6eWFQKFG522v7yT34Apfs1qJIcpnyGrLiryWc0zLIQX5R7UJNtvUIG3gcVWT2o6XOuDoG5ci5kYYFQ6StPUAzFl8LLzbea2xqhkfK4mkzymqjE1RTrBUwFLrKFJKt12YXIv4YkGRUw4mbP9/SWpBTW7rBib+/e364AzRq34Xz3iKlgjBjrKda/L4RsDLtE6D3vyz/APM40ZoI8r4TegiYstNQtHqY3LWQ3J8z1wZvkFLmuaZRXzkiTLZmkQD84K20ny1BW96jD+YU7VdDUUyycszRsmu17Ai17fPAHzn7O8wOXR5JDn8aha3L4Uyisv8AhheWNUBB9RyRe/5/kANb9oX/AIC4gv8A9Pm+g49Q8LUTcJw8N5iBV0cMKwqSulrKOy1x0YW6jHmXh6qqeGarIqzN5qmKeFoPSZYhzghFjcggMbbXsPO+AOZpY/Z5U3/6S3/1Yq85oK7Iaw8UcO071CTqrZrlsfWpWw/FjHdIo3/7vfjQVGUyT8Ntk7VVtdN6MZhHvp06b2v1tiwoomgpIopZBK8ahS+m2q3fbAFBkmZ0ec8QfeWWzLPSVGVxtHIvf+K9x5EHYjuwlxPlubZRmVRxPwxaaVkH3hlsh7NWqCwZT+WQKLedgMW+U8M0OU55mGZ0AaH05F5tOP8AlhgSSyjuJvv4nfxx6fK80/tUMObLHS1DuwvT6pYdVyQrardSbXU2wBKMwgzXhk5hSEmCqozKlxY2ZLi+DHuSigy7h6WjpI+XT09IY4kH5VC2AxzADWV+zKP4CfSMNYVyv2ZR/AT6Rj3WSyQ000sMRllRCyRg7uQNh88AeqiKOWO0yhlBvY9MZekhkXhXKGCutS703MLKxa4YX1d/jfFmuchqaiqImSaKpqOUSqtdRZiez11AqQRjgzli1Qohuy1iUsV7rcsitdrja1z+nnjosr0KNrIjmQqPQ+JB22l5S8vlKRc8v8vnfw78XH4n3XOKAxc7TJyigsuru6+dsKVubVFGaxHgjdqeFagFSbPHqs23cwAJ88Spm3OrZKWKLtrIgRmO0iG+ph7tLj3geIxDzgLBFl0sJnolip2DtE3OaS4dCANnHeST3+G2Esn5kUL89ZVE1KQm7FWILXuD0bce8e7a6mq39PFHCF18rmsz3sBewFu/e/uthH79ZIEllpW7M0kVSEOrl6OrDxHQ+NifDErJDFqZZJ8hgooX01FTGqO6EoydgaiTvZu73nHpmNaMnnqICs7ztHUrY7FY3Bv/ANuq1vli4oqr0nnEFWRJAEZDcMCqsD+9hOgzYzUtTU1IRI4GkBCg37Dst7nY3092Iy/YnBDAoj4kqFOkIsUIjDAkk2cHT+7fEOXRl6KtjmVZ1jXXFU2IMgKkjUP8a9D8unQMrnLPk8FaI40kadIJkZ7rG3M0NuOtj+otjy2aVf3bS1oigAmkjj0lib6n0hgR3WII9+J5HA5kUQjyqlOkq7QoXv1LaRe/nixxV/eEkWYrSTpv6PzC0aM3a1WtYDpibJK1sxyikrXQI1REshUG4W4va+KNPslNdEma+y6z4D/ScGDNfZdZ8B/pODEFjxl7iPKaRiCQIE2UEn1R3YifMqCogQ+klUmRWQgFSQzaVI2vuf6tifLPZdHb/IT6RiIZPRiOGPlHTDHHGnaNwsbBl/aB78AL8vLjTvU8xuXSTyTySbizrqVifG24+WPLw5XKaqN2cvO6VEgOoFW0nSw712j/AHcTcnLljqcvMqATlhLEZN7y6iR4i/atib0SkMgawMiRNFq1bhWsT/XdfzxOWRhEEEuXrUFeZzJqhFXVICdS2JVb2t0ube/EVG+TxR5fLTugC0zLSk3BaIFb2B3P5f1w3Hl9JHIkoBvHpABckAqCBt4gE4hXJsuSlp6fl3iplAiBkPYsQRY+PZ/j4nDJOAqpKCRxVvK6PBePnRBu9gpW4Fj2rC29jiQR0dLNSIupXJcxjc6ifWJ/W++A5bSPHNB2hHJJraMSEANq1XA7rtv+uJLUlRPG5dJJICUHauASBe/nYj9cMjAnS1mUZfSytTyLHBcSsApsA4uCBb1TY2I22OPZo6GkCUrST2mkaRY9TMGbXrb9p/ljkWV5ZJSLGirLAVRVvITdUvpF79Bc2w49LE7wSSMxeC+glt9/Hx6YZBWsMoaOScTNy5pEqiELWuqqwYAdBYKT+3riUU+Wck06SMIlqkYIjmyyXDqB4A3BsNt8SS0OXQU5ZiIYohI5cSEWDbvc+H/4PAYkOXUY5mm6B3SSyvYAqAFI8NlAwyyMIhaqy5ap60yuHWl1M+htIi3a/S3j+mPdJNl+VU0dBFJoipkKKGJNgq3Iv3kLv449NQ0M0MkW3Kkp/RmAf8ljt+9188epMqpZWmZ0JMuosAxtdl0kjwNtrjEZJwcrqmGoyqtMEiyKIG7Sm4N0uLHv2IwY5V0sNLleYciPQJI5HYA7aiu5A7scwAxlfsyj+An0jDWFcr9mUfwE+kYawBms2fL5cwYT0NW8iukckqowCjRIQVPf6xBt479AMdSXK5nkYU1YhkgZWARhdFAuAB12UWt8uuNJgwBkmfKFhFGlLUuGk1iMuSGsE3uCbr2h0uNjfpjyKjI0i560teREoK7MWPrdLnfrvfy8NtcVUsGKjUAQDbcf1bHcAZiihyiKsiSmo6sPFIApIJUE3Ivc77g7923TCUy5UhqUTL6ktqUWYuofTceHdo7u63iMbMqCQSASOnljuAMxDFl0RgqI6epQBJZeYXJMZVhcC/cdbeVh+nXbLJgwalr7NOXJGrZzpTx6dpdvK/dtpscKhvWAO998AZWbKqOmjWGWheYGP8QLMS1mYi3TewLb7bDfuwzU01BJHSyCjZkKuoLSMpC3N7gdfWNr9L92NFgwBmqVcpNVHOtHVJKXDgSKRY7KNif6HyxpB0x2wwYAVzX2XWfAf6TgwZr7LrPgP9JwYA5lR/uyj+An0jDV/LBgwAX8sF/LBgwAX8sF/LBgwAX8sF/LBgwAX8sF/LBgwAX8sF/LBgwAX8sF/LBgwArmp/uus2/8h/pODBgwB//Z"/>
          <p:cNvSpPr>
            <a:spLocks noChangeAspect="1" noChangeArrowheads="1"/>
          </p:cNvSpPr>
          <p:nvPr/>
        </p:nvSpPr>
        <p:spPr bwMode="auto">
          <a:xfrm>
            <a:off x="0" y="-136525"/>
            <a:ext cx="11430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0213">
            <a:off x="2568846" y="4218152"/>
            <a:ext cx="1577662" cy="240593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5121">
            <a:off x="4004229" y="4246696"/>
            <a:ext cx="1573405" cy="243353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62" name="Picture 18" descr="Image result for young biological non fiction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5665">
            <a:off x="7260812" y="4387464"/>
            <a:ext cx="1498679" cy="226751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Image result for books steve jones descent of man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9943">
            <a:off x="5642989" y="4218405"/>
            <a:ext cx="1524000" cy="23812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332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en-US" sz="4800">
                <a:solidFill>
                  <a:srgbClr val="1F4081"/>
                </a:solidFill>
                <a:latin typeface="Comic Sans MS" pitchFamily="66" charset="0"/>
              </a:rPr>
              <a:t>WHY STUDY BIOLOGY?</a:t>
            </a:r>
          </a:p>
        </p:txBody>
      </p:sp>
      <p:sp>
        <p:nvSpPr>
          <p:cNvPr id="582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81100"/>
            <a:ext cx="8229600" cy="4945063"/>
          </a:xfrm>
        </p:spPr>
        <p:txBody>
          <a:bodyPr>
            <a:normAutofit fontScale="92500" lnSpcReduction="10000"/>
          </a:bodyPr>
          <a:lstStyle/>
          <a:p>
            <a:r>
              <a:rPr lang="en-GB" altLang="en-US" sz="2400" dirty="0">
                <a:solidFill>
                  <a:srgbClr val="1F4081"/>
                </a:solidFill>
                <a:latin typeface="Comic Sans MS" pitchFamily="66" charset="0"/>
              </a:rPr>
              <a:t>Develop skills such as logic, analysis, interpretation of data, Maths and research.</a:t>
            </a:r>
          </a:p>
          <a:p>
            <a:pPr marL="0" indent="0">
              <a:buNone/>
            </a:pPr>
            <a:endParaRPr lang="en-GB" altLang="en-US" sz="2400" dirty="0">
              <a:solidFill>
                <a:srgbClr val="1F4081"/>
              </a:solidFill>
              <a:latin typeface="Comic Sans MS" pitchFamily="66" charset="0"/>
            </a:endParaRPr>
          </a:p>
          <a:p>
            <a:r>
              <a:rPr lang="en-GB" altLang="en-US" sz="2400" dirty="0">
                <a:solidFill>
                  <a:srgbClr val="1F4081"/>
                </a:solidFill>
                <a:latin typeface="Comic Sans MS" pitchFamily="66" charset="0"/>
              </a:rPr>
              <a:t>Directly relevant for a range of careers.</a:t>
            </a:r>
          </a:p>
          <a:p>
            <a:endParaRPr lang="en-GB" altLang="en-US" sz="2400" dirty="0">
              <a:solidFill>
                <a:srgbClr val="1F4081"/>
              </a:solidFill>
              <a:latin typeface="Comic Sans MS" pitchFamily="66" charset="0"/>
            </a:endParaRPr>
          </a:p>
          <a:p>
            <a:r>
              <a:rPr lang="en-GB" altLang="en-US" sz="2400" dirty="0">
                <a:solidFill>
                  <a:srgbClr val="1F4081"/>
                </a:solidFill>
                <a:latin typeface="Comic Sans MS" pitchFamily="66" charset="0"/>
              </a:rPr>
              <a:t>A living subject with a dramatic pace of change; links to ethical and moral issues.</a:t>
            </a:r>
          </a:p>
          <a:p>
            <a:endParaRPr lang="en-GB" altLang="en-US" sz="2400" dirty="0">
              <a:solidFill>
                <a:srgbClr val="1F4081"/>
              </a:solidFill>
              <a:latin typeface="Comic Sans MS" pitchFamily="66" charset="0"/>
            </a:endParaRPr>
          </a:p>
          <a:p>
            <a:r>
              <a:rPr lang="en-GB" altLang="en-US" sz="2400" dirty="0">
                <a:solidFill>
                  <a:srgbClr val="1F4081"/>
                </a:solidFill>
                <a:latin typeface="Comic Sans MS" pitchFamily="66" charset="0"/>
              </a:rPr>
              <a:t>Develop practical skills and independent learning styles.</a:t>
            </a:r>
          </a:p>
          <a:p>
            <a:pPr marL="0" indent="0">
              <a:buNone/>
            </a:pPr>
            <a:endParaRPr lang="en-GB" altLang="en-US" sz="2400" dirty="0">
              <a:solidFill>
                <a:srgbClr val="1F4081"/>
              </a:solidFill>
              <a:latin typeface="Comic Sans MS" pitchFamily="66" charset="0"/>
            </a:endParaRPr>
          </a:p>
          <a:p>
            <a:r>
              <a:rPr lang="en-GB" altLang="en-US" sz="2400" dirty="0">
                <a:solidFill>
                  <a:srgbClr val="1F4081"/>
                </a:solidFill>
                <a:latin typeface="Comic Sans MS" pitchFamily="66" charset="0"/>
              </a:rPr>
              <a:t>It is known as ‘a facilitating subject’. Which? University says the phrase describes “a handful of A level subjects commonly asked for in universities’ entry requirements, regardless of the course you are applying to”</a:t>
            </a:r>
          </a:p>
          <a:p>
            <a:endParaRPr lang="en-GB" altLang="en-US" sz="2800" dirty="0">
              <a:solidFill>
                <a:srgbClr val="1F4081"/>
              </a:solidFill>
              <a:latin typeface="Comic Sans MS" pitchFamily="66" charset="0"/>
            </a:endParaRPr>
          </a:p>
          <a:p>
            <a:endParaRPr lang="en-GB" altLang="en-US" sz="2800" dirty="0">
              <a:solidFill>
                <a:srgbClr val="1F40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576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5" name="Rectangle 7"/>
          <p:cNvSpPr>
            <a:spLocks noGrp="1" noChangeArrowheads="1"/>
          </p:cNvSpPr>
          <p:nvPr>
            <p:ph type="title"/>
          </p:nvPr>
        </p:nvSpPr>
        <p:spPr>
          <a:xfrm>
            <a:off x="827088" y="260350"/>
            <a:ext cx="7772400" cy="1143000"/>
          </a:xfrm>
        </p:spPr>
        <p:txBody>
          <a:bodyPr/>
          <a:lstStyle/>
          <a:p>
            <a:pPr algn="ctr"/>
            <a:r>
              <a:rPr lang="en-US" altLang="en-US">
                <a:solidFill>
                  <a:srgbClr val="1F4081"/>
                </a:solidFill>
                <a:latin typeface="Comic Sans MS" pitchFamily="66" charset="0"/>
              </a:rPr>
              <a:t>Range of Careers</a:t>
            </a:r>
            <a:endParaRPr lang="en-GB" altLang="en-US">
              <a:solidFill>
                <a:srgbClr val="1F4081"/>
              </a:solidFill>
              <a:latin typeface="Comic Sans MS" pitchFamily="66" charset="0"/>
            </a:endParaRPr>
          </a:p>
        </p:txBody>
      </p:sp>
      <p:sp>
        <p:nvSpPr>
          <p:cNvPr id="59597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21477" y="1004516"/>
            <a:ext cx="2240232" cy="560325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1800" dirty="0">
                <a:solidFill>
                  <a:srgbClr val="1F4081"/>
                </a:solidFill>
                <a:latin typeface="Comic Sans MS" pitchFamily="66" charset="0"/>
              </a:rPr>
              <a:t>Physiotherapy</a:t>
            </a:r>
          </a:p>
          <a:p>
            <a:pPr>
              <a:lnSpc>
                <a:spcPct val="90000"/>
              </a:lnSpc>
            </a:pPr>
            <a:r>
              <a:rPr lang="en-US" altLang="en-US" sz="1800" dirty="0">
                <a:solidFill>
                  <a:srgbClr val="1F4081"/>
                </a:solidFill>
                <a:latin typeface="Comic Sans MS" pitchFamily="66" charset="0"/>
              </a:rPr>
              <a:t>Medicine</a:t>
            </a:r>
          </a:p>
          <a:p>
            <a:pPr>
              <a:lnSpc>
                <a:spcPct val="90000"/>
              </a:lnSpc>
            </a:pPr>
            <a:r>
              <a:rPr lang="en-US" altLang="en-US" sz="1800" dirty="0">
                <a:solidFill>
                  <a:srgbClr val="1F4081"/>
                </a:solidFill>
                <a:latin typeface="Comic Sans MS" pitchFamily="66" charset="0"/>
              </a:rPr>
              <a:t>Nursing</a:t>
            </a:r>
          </a:p>
          <a:p>
            <a:pPr>
              <a:lnSpc>
                <a:spcPct val="90000"/>
              </a:lnSpc>
            </a:pPr>
            <a:r>
              <a:rPr lang="en-US" altLang="en-US" sz="1800" dirty="0">
                <a:solidFill>
                  <a:srgbClr val="1F4081"/>
                </a:solidFill>
                <a:latin typeface="Comic Sans MS" pitchFamily="66" charset="0"/>
              </a:rPr>
              <a:t>Veterinary Science</a:t>
            </a:r>
          </a:p>
          <a:p>
            <a:pPr>
              <a:lnSpc>
                <a:spcPct val="90000"/>
              </a:lnSpc>
            </a:pPr>
            <a:r>
              <a:rPr lang="en-US" altLang="en-US" sz="1800" dirty="0">
                <a:solidFill>
                  <a:srgbClr val="1F4081"/>
                </a:solidFill>
                <a:latin typeface="Comic Sans MS" pitchFamily="66" charset="0"/>
              </a:rPr>
              <a:t>Midwifery</a:t>
            </a:r>
          </a:p>
          <a:p>
            <a:pPr>
              <a:lnSpc>
                <a:spcPct val="90000"/>
              </a:lnSpc>
            </a:pPr>
            <a:r>
              <a:rPr lang="en-US" altLang="en-US" sz="1800" dirty="0">
                <a:solidFill>
                  <a:srgbClr val="1F4081"/>
                </a:solidFill>
                <a:latin typeface="Comic Sans MS" pitchFamily="66" charset="0"/>
              </a:rPr>
              <a:t>Research –academic/ industrial</a:t>
            </a:r>
          </a:p>
          <a:p>
            <a:pPr lvl="1">
              <a:lnSpc>
                <a:spcPct val="90000"/>
              </a:lnSpc>
            </a:pPr>
            <a:r>
              <a:rPr lang="en-US" altLang="en-US" sz="1400" dirty="0">
                <a:solidFill>
                  <a:srgbClr val="1F4081"/>
                </a:solidFill>
                <a:latin typeface="Comic Sans MS" pitchFamily="66" charset="0"/>
              </a:rPr>
              <a:t>Ecological </a:t>
            </a:r>
          </a:p>
          <a:p>
            <a:pPr lvl="1">
              <a:lnSpc>
                <a:spcPct val="90000"/>
              </a:lnSpc>
            </a:pPr>
            <a:r>
              <a:rPr lang="en-US" altLang="en-US" sz="1400" dirty="0">
                <a:solidFill>
                  <a:srgbClr val="1F4081"/>
                </a:solidFill>
                <a:latin typeface="Comic Sans MS" pitchFamily="66" charset="0"/>
              </a:rPr>
              <a:t>Marine</a:t>
            </a:r>
          </a:p>
          <a:p>
            <a:pPr lvl="1">
              <a:lnSpc>
                <a:spcPct val="90000"/>
              </a:lnSpc>
            </a:pPr>
            <a:r>
              <a:rPr lang="en-US" altLang="en-US" sz="1400" dirty="0">
                <a:solidFill>
                  <a:srgbClr val="1F4081"/>
                </a:solidFill>
                <a:latin typeface="Comic Sans MS" pitchFamily="66" charset="0"/>
              </a:rPr>
              <a:t>Pharmaceutical </a:t>
            </a:r>
          </a:p>
          <a:p>
            <a:pPr lvl="1">
              <a:lnSpc>
                <a:spcPct val="90000"/>
              </a:lnSpc>
            </a:pPr>
            <a:r>
              <a:rPr lang="en-US" altLang="en-US" sz="1400" dirty="0">
                <a:solidFill>
                  <a:srgbClr val="1F4081"/>
                </a:solidFill>
                <a:latin typeface="Comic Sans MS" pitchFamily="66" charset="0"/>
              </a:rPr>
              <a:t>Molecular Genetics</a:t>
            </a:r>
          </a:p>
          <a:p>
            <a:pPr lvl="2">
              <a:lnSpc>
                <a:spcPct val="90000"/>
              </a:lnSpc>
            </a:pPr>
            <a:endParaRPr lang="en-US" altLang="en-US" sz="1400" dirty="0">
              <a:solidFill>
                <a:srgbClr val="1F4081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endParaRPr lang="en-US" altLang="en-US" sz="1800" dirty="0">
              <a:solidFill>
                <a:srgbClr val="1F4081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altLang="en-US" sz="1800" dirty="0">
              <a:solidFill>
                <a:srgbClr val="1F4081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altLang="en-US" sz="1800" dirty="0">
              <a:solidFill>
                <a:srgbClr val="1F4081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endParaRPr lang="en-US" altLang="en-US" sz="1800" dirty="0">
              <a:solidFill>
                <a:srgbClr val="1F4081"/>
              </a:solidFill>
              <a:latin typeface="Comic Sans MS" pitchFamily="66" charset="0"/>
            </a:endParaRPr>
          </a:p>
          <a:p>
            <a:pPr lvl="4">
              <a:lnSpc>
                <a:spcPct val="90000"/>
              </a:lnSpc>
            </a:pPr>
            <a:endParaRPr lang="en-US" altLang="en-US" sz="1200" dirty="0">
              <a:solidFill>
                <a:srgbClr val="1F4081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endParaRPr lang="en-GB" altLang="en-US" sz="1800" dirty="0">
              <a:solidFill>
                <a:srgbClr val="1F4081"/>
              </a:solidFill>
              <a:latin typeface="Comic Sans MS" pitchFamily="66" charset="0"/>
            </a:endParaRPr>
          </a:p>
        </p:txBody>
      </p:sp>
      <p:sp>
        <p:nvSpPr>
          <p:cNvPr id="595973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673385" y="1199474"/>
            <a:ext cx="2536552" cy="3829726"/>
          </a:xfrm>
        </p:spPr>
        <p:txBody>
          <a:bodyPr>
            <a:normAutofit/>
          </a:bodyPr>
          <a:lstStyle/>
          <a:p>
            <a:r>
              <a:rPr lang="en-US" altLang="en-US" sz="1800" dirty="0">
                <a:solidFill>
                  <a:srgbClr val="1F4081"/>
                </a:solidFill>
                <a:latin typeface="Comic Sans MS" pitchFamily="66" charset="0"/>
              </a:rPr>
              <a:t>Clinical Trials</a:t>
            </a:r>
          </a:p>
          <a:p>
            <a:r>
              <a:rPr lang="en-US" altLang="en-US" sz="1800" dirty="0">
                <a:solidFill>
                  <a:srgbClr val="1F4081"/>
                </a:solidFill>
                <a:latin typeface="Comic Sans MS" pitchFamily="66" charset="0"/>
              </a:rPr>
              <a:t>Pharmaceutical Sales</a:t>
            </a:r>
          </a:p>
          <a:p>
            <a:r>
              <a:rPr lang="en-US" altLang="en-US" sz="1800" dirty="0">
                <a:solidFill>
                  <a:srgbClr val="1F4081"/>
                </a:solidFill>
                <a:latin typeface="Comic Sans MS" pitchFamily="66" charset="0"/>
              </a:rPr>
              <a:t>Pathology</a:t>
            </a:r>
          </a:p>
          <a:p>
            <a:r>
              <a:rPr lang="en-US" altLang="en-US" sz="1800" dirty="0">
                <a:solidFill>
                  <a:srgbClr val="1F4081"/>
                </a:solidFill>
                <a:latin typeface="Comic Sans MS" pitchFamily="66" charset="0"/>
              </a:rPr>
              <a:t>Embryology</a:t>
            </a:r>
          </a:p>
          <a:p>
            <a:r>
              <a:rPr lang="en-US" altLang="en-US" sz="1800" dirty="0">
                <a:solidFill>
                  <a:srgbClr val="1F4081"/>
                </a:solidFill>
                <a:latin typeface="Comic Sans MS" pitchFamily="66" charset="0"/>
              </a:rPr>
              <a:t>Forensic Scientist</a:t>
            </a:r>
          </a:p>
          <a:p>
            <a:r>
              <a:rPr lang="en-US" altLang="en-US" sz="1800" dirty="0">
                <a:solidFill>
                  <a:srgbClr val="1F4081"/>
                </a:solidFill>
                <a:latin typeface="Comic Sans MS" pitchFamily="66" charset="0"/>
              </a:rPr>
              <a:t>Animal related jobs</a:t>
            </a:r>
          </a:p>
          <a:p>
            <a:r>
              <a:rPr lang="en-US" altLang="en-US" sz="1800" dirty="0">
                <a:solidFill>
                  <a:srgbClr val="1F4081"/>
                </a:solidFill>
                <a:latin typeface="Comic Sans MS" pitchFamily="66" charset="0"/>
              </a:rPr>
              <a:t>Biomedical Science</a:t>
            </a:r>
          </a:p>
          <a:p>
            <a:pPr lvl="1"/>
            <a:endParaRPr lang="en-US" altLang="en-US" sz="1600" dirty="0">
              <a:solidFill>
                <a:srgbClr val="1F4081"/>
              </a:solidFill>
              <a:latin typeface="Comic Sans MS" pitchFamily="66" charset="0"/>
            </a:endParaRPr>
          </a:p>
          <a:p>
            <a:pPr lvl="2">
              <a:buFont typeface="Wingdings" pitchFamily="2" charset="2"/>
              <a:buNone/>
            </a:pPr>
            <a:endParaRPr lang="en-US" altLang="en-US" sz="2600" dirty="0">
              <a:solidFill>
                <a:srgbClr val="1F4081"/>
              </a:solidFill>
              <a:latin typeface="Comic Sans MS" pitchFamily="66" charset="0"/>
            </a:endParaRPr>
          </a:p>
          <a:p>
            <a:endParaRPr lang="en-GB" altLang="en-US" sz="2400" dirty="0">
              <a:solidFill>
                <a:srgbClr val="1F4081"/>
              </a:solidFill>
              <a:latin typeface="Comic Sans MS" pitchFamily="66" charset="0"/>
            </a:endParaRPr>
          </a:p>
        </p:txBody>
      </p:sp>
      <p:pic>
        <p:nvPicPr>
          <p:cNvPr id="1026" name="Picture 2" descr="Image result for Physiotherapy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4" y="5143641"/>
            <a:ext cx="2276475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630" y="5153166"/>
            <a:ext cx="3038475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Image result for midwifery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465" y="5143641"/>
            <a:ext cx="2156393" cy="143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07"/>
          <a:stretch/>
        </p:blipFill>
        <p:spPr bwMode="auto">
          <a:xfrm>
            <a:off x="2432051" y="5143641"/>
            <a:ext cx="1223453" cy="1498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357" y="2629997"/>
            <a:ext cx="2002152" cy="124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51" y="2629997"/>
            <a:ext cx="2048818" cy="124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777" y="1314679"/>
            <a:ext cx="1993312" cy="1140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831" y="4049497"/>
            <a:ext cx="2906076" cy="82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709" y="1270000"/>
            <a:ext cx="211916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477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Year 12</a:t>
            </a:r>
            <a:br>
              <a:rPr lang="en-GB" dirty="0"/>
            </a:br>
            <a:r>
              <a:rPr lang="en-GB" dirty="0"/>
              <a:t> 4 Units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6371115"/>
              </p:ext>
            </p:extLst>
          </p:nvPr>
        </p:nvGraphicFramePr>
        <p:xfrm>
          <a:off x="457200" y="1600200"/>
          <a:ext cx="8229600" cy="33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4000" dirty="0"/>
                        <a:t>Teacher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4000" dirty="0"/>
                        <a:t>Teacher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dirty="0"/>
                        <a:t>2 -Cells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1 -Biological Molecules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dirty="0"/>
                        <a:t>3 – Organisms exchange substances with their environment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4 – Genetic information, variation and relationships between organisms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0672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Assessments for year 12</a:t>
            </a:r>
            <a:br>
              <a:rPr lang="en-GB" dirty="0"/>
            </a:br>
            <a:r>
              <a:rPr lang="en-GB" dirty="0"/>
              <a:t>(Internal Examination)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Paper   1  </a:t>
            </a:r>
          </a:p>
          <a:p>
            <a:pPr lvl="1"/>
            <a:r>
              <a:rPr lang="en-GB" dirty="0"/>
              <a:t>Any content from unit 1-4 +practical skills</a:t>
            </a:r>
          </a:p>
          <a:p>
            <a:pPr lvl="1"/>
            <a:r>
              <a:rPr lang="en-GB" dirty="0"/>
              <a:t>1hr 30mins</a:t>
            </a:r>
          </a:p>
          <a:p>
            <a:pPr lvl="1"/>
            <a:r>
              <a:rPr lang="en-GB" dirty="0"/>
              <a:t>75 marks</a:t>
            </a:r>
          </a:p>
          <a:p>
            <a:pPr lvl="1"/>
            <a:r>
              <a:rPr lang="en-GB" dirty="0"/>
              <a:t>65  marks short answer</a:t>
            </a:r>
          </a:p>
          <a:p>
            <a:pPr lvl="1"/>
            <a:r>
              <a:rPr lang="en-GB" dirty="0"/>
              <a:t>10 marks comprehension question</a:t>
            </a:r>
          </a:p>
          <a:p>
            <a:pPr lvl="1"/>
            <a:endParaRPr lang="en-GB" dirty="0"/>
          </a:p>
          <a:p>
            <a:r>
              <a:rPr lang="en-GB" dirty="0"/>
              <a:t>Paper 2</a:t>
            </a:r>
          </a:p>
          <a:p>
            <a:pPr lvl="1"/>
            <a:r>
              <a:rPr lang="en-GB" dirty="0"/>
              <a:t>The same but extended response  questions instead of comprehension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800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Cells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5582" y="1600200"/>
            <a:ext cx="3091218" cy="4525963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Cell structure</a:t>
            </a:r>
          </a:p>
          <a:p>
            <a:pPr lvl="1"/>
            <a:r>
              <a:rPr lang="en-GB" dirty="0"/>
              <a:t>Eukaryotic and prokaryotic</a:t>
            </a:r>
          </a:p>
          <a:p>
            <a:pPr lvl="1"/>
            <a:endParaRPr lang="en-GB" dirty="0"/>
          </a:p>
          <a:p>
            <a:r>
              <a:rPr lang="en-GB" dirty="0"/>
              <a:t>Microscopes</a:t>
            </a:r>
          </a:p>
          <a:p>
            <a:endParaRPr lang="en-GB" dirty="0"/>
          </a:p>
          <a:p>
            <a:r>
              <a:rPr lang="en-GB" dirty="0"/>
              <a:t>Mitosis and Cancer</a:t>
            </a:r>
          </a:p>
          <a:p>
            <a:endParaRPr lang="en-GB" dirty="0"/>
          </a:p>
          <a:p>
            <a:r>
              <a:rPr lang="en-GB" dirty="0"/>
              <a:t>Transport across membranes</a:t>
            </a:r>
          </a:p>
          <a:p>
            <a:endParaRPr lang="en-GB" dirty="0"/>
          </a:p>
          <a:p>
            <a:r>
              <a:rPr lang="en-GB" dirty="0"/>
              <a:t>Cells and the immune system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09" y="1212922"/>
            <a:ext cx="5028440" cy="25948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309" y="3863181"/>
            <a:ext cx="5028440" cy="281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954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597" y="138161"/>
            <a:ext cx="3056844" cy="1143000"/>
          </a:xfrm>
          <a:ln w="317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GB" dirty="0"/>
              <a:t>Biological Molecules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5257800"/>
          </a:xfrm>
        </p:spPr>
        <p:txBody>
          <a:bodyPr>
            <a:normAutofit fontScale="47500" lnSpcReduction="20000"/>
          </a:bodyPr>
          <a:lstStyle/>
          <a:p>
            <a:r>
              <a:rPr lang="en-GB" sz="3800" dirty="0"/>
              <a:t>Carbohydrates</a:t>
            </a:r>
          </a:p>
          <a:p>
            <a:endParaRPr lang="en-GB" sz="3800" dirty="0"/>
          </a:p>
          <a:p>
            <a:r>
              <a:rPr lang="en-GB" sz="3800" dirty="0"/>
              <a:t>Lipids</a:t>
            </a:r>
          </a:p>
          <a:p>
            <a:endParaRPr lang="en-GB" sz="3800" dirty="0"/>
          </a:p>
          <a:p>
            <a:r>
              <a:rPr lang="en-GB" sz="3800" dirty="0"/>
              <a:t>Proteins</a:t>
            </a:r>
          </a:p>
          <a:p>
            <a:endParaRPr lang="en-GB" sz="3800" dirty="0"/>
          </a:p>
          <a:p>
            <a:r>
              <a:rPr lang="en-GB" sz="3800" dirty="0"/>
              <a:t>Enzymes</a:t>
            </a:r>
          </a:p>
          <a:p>
            <a:endParaRPr lang="en-GB" sz="3800" dirty="0"/>
          </a:p>
          <a:p>
            <a:r>
              <a:rPr lang="en-GB" sz="3800" dirty="0"/>
              <a:t>Nucleic acids</a:t>
            </a:r>
          </a:p>
          <a:p>
            <a:endParaRPr lang="en-GB" sz="3800" dirty="0"/>
          </a:p>
          <a:p>
            <a:r>
              <a:rPr lang="en-GB" sz="3800" dirty="0"/>
              <a:t>DNA replication</a:t>
            </a:r>
          </a:p>
          <a:p>
            <a:endParaRPr lang="en-GB" sz="3800" dirty="0"/>
          </a:p>
          <a:p>
            <a:r>
              <a:rPr lang="en-GB" sz="3800" dirty="0"/>
              <a:t>ATP</a:t>
            </a:r>
          </a:p>
          <a:p>
            <a:endParaRPr lang="en-GB" sz="3800" dirty="0"/>
          </a:p>
          <a:p>
            <a:r>
              <a:rPr lang="en-GB" sz="3800" dirty="0"/>
              <a:t>Water</a:t>
            </a:r>
          </a:p>
          <a:p>
            <a:endParaRPr lang="en-GB" sz="3800" dirty="0"/>
          </a:p>
          <a:p>
            <a:r>
              <a:rPr lang="en-GB" sz="3800" dirty="0"/>
              <a:t>Inorganic ions</a:t>
            </a:r>
          </a:p>
          <a:p>
            <a:endParaRPr lang="en-GB" dirty="0"/>
          </a:p>
        </p:txBody>
      </p:sp>
      <p:pic>
        <p:nvPicPr>
          <p:cNvPr id="1026" name="Picture 2" descr="Image result for biological molecu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51" y="138161"/>
            <a:ext cx="5796149" cy="663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746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" t="16661" r="5867" b="12623"/>
          <a:stretch/>
        </p:blipFill>
        <p:spPr bwMode="auto">
          <a:xfrm>
            <a:off x="313898" y="928048"/>
            <a:ext cx="8584442" cy="5213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974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Organisms exchange substances with their environment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69892" y="1603612"/>
            <a:ext cx="4038600" cy="4525963"/>
          </a:xfrm>
        </p:spPr>
        <p:txBody>
          <a:bodyPr>
            <a:normAutofit/>
          </a:bodyPr>
          <a:lstStyle/>
          <a:p>
            <a:r>
              <a:rPr lang="en-GB" sz="2400" dirty="0"/>
              <a:t>Gas exchange – lungs, gills plants</a:t>
            </a:r>
          </a:p>
          <a:p>
            <a:endParaRPr lang="en-GB" sz="2400" dirty="0"/>
          </a:p>
          <a:p>
            <a:r>
              <a:rPr lang="en-GB" sz="2400" dirty="0"/>
              <a:t>Digestion and absorption</a:t>
            </a:r>
          </a:p>
          <a:p>
            <a:endParaRPr lang="en-GB" sz="2400" dirty="0"/>
          </a:p>
          <a:p>
            <a:r>
              <a:rPr lang="en-GB" sz="2400" dirty="0"/>
              <a:t>Mass transport – Cardiovascular system</a:t>
            </a:r>
          </a:p>
          <a:p>
            <a:endParaRPr lang="en-GB" sz="2400" dirty="0"/>
          </a:p>
          <a:p>
            <a:r>
              <a:rPr lang="en-GB" sz="2400" dirty="0"/>
              <a:t>Mass transport in plants</a:t>
            </a:r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97892" y="4804012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95" y="1491245"/>
            <a:ext cx="3476625" cy="2381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795" y="4106270"/>
            <a:ext cx="3501504" cy="233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860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4196</TotalTime>
  <Words>626</Words>
  <Application>Microsoft Office PowerPoint</Application>
  <PresentationFormat>On-screen Show (4:3)</PresentationFormat>
  <Paragraphs>176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Comic Sans MS</vt:lpstr>
      <vt:lpstr>Wingdings</vt:lpstr>
      <vt:lpstr>Office Theme</vt:lpstr>
      <vt:lpstr>AQA Biology</vt:lpstr>
      <vt:lpstr>WHY STUDY BIOLOGY?</vt:lpstr>
      <vt:lpstr>Range of Careers</vt:lpstr>
      <vt:lpstr>Year 12  4 Units</vt:lpstr>
      <vt:lpstr>Assessments for year 12 (Internal Examination)</vt:lpstr>
      <vt:lpstr>Cells</vt:lpstr>
      <vt:lpstr>Biological Molecules</vt:lpstr>
      <vt:lpstr>PowerPoint Presentation</vt:lpstr>
      <vt:lpstr>Organisms exchange substances with their environment</vt:lpstr>
      <vt:lpstr>Genetic information, variation and relationships between organisms</vt:lpstr>
      <vt:lpstr>Assessment for A2/Year 13 (External exam)</vt:lpstr>
      <vt:lpstr>A2 Content</vt:lpstr>
      <vt:lpstr>Maths</vt:lpstr>
      <vt:lpstr>Practical assessments assessed in written papers</vt:lpstr>
      <vt:lpstr>Practical endorsement</vt:lpstr>
      <vt:lpstr>What we expect!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Reynolds</dc:creator>
  <cp:lastModifiedBy>Caroline</cp:lastModifiedBy>
  <cp:revision>120</cp:revision>
  <dcterms:created xsi:type="dcterms:W3CDTF">2016-11-25T20:12:22Z</dcterms:created>
  <dcterms:modified xsi:type="dcterms:W3CDTF">2019-12-03T13:34:00Z</dcterms:modified>
</cp:coreProperties>
</file>