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59" r:id="rId2"/>
    <p:sldId id="360" r:id="rId3"/>
    <p:sldId id="361" r:id="rId4"/>
    <p:sldId id="366" r:id="rId5"/>
    <p:sldId id="362" r:id="rId6"/>
    <p:sldId id="367" r:id="rId7"/>
    <p:sldId id="3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6" autoAdjust="0"/>
    <p:restoredTop sz="94388" autoAdjust="0"/>
  </p:normalViewPr>
  <p:slideViewPr>
    <p:cSldViewPr snapToGrid="0" snapToObjects="1">
      <p:cViewPr varScale="1">
        <p:scale>
          <a:sx n="70" d="100"/>
          <a:sy n="70" d="100"/>
        </p:scale>
        <p:origin x="142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01041-92E8-4EC2-A91D-A4D922F14EE7}" type="datetimeFigureOut">
              <a:rPr lang="en-GB" smtClean="0"/>
              <a:pPr/>
              <a:t>03/11/2020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51589-2B78-402D-A85C-B5B9C20D60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65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100000">
              <a:schemeClr val="bg1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90255" y="2672046"/>
            <a:ext cx="8037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 smtClean="0">
                <a:latin typeface="Arial Rounded MT Bold" panose="020F0704030504030204" pitchFamily="34" charset="0"/>
              </a:rPr>
              <a:t>BTEC Nationals in Sport Level 3</a:t>
            </a:r>
            <a:endParaRPr lang="en-GB" sz="4000" b="1" dirty="0">
              <a:latin typeface="Arial Rounded MT Bold" panose="020F07040305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87" y="164182"/>
            <a:ext cx="36861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85555" y="3551382"/>
            <a:ext cx="6772595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Extended Certificate – Completed at CCHS</a:t>
            </a:r>
          </a:p>
          <a:p>
            <a:endParaRPr lang="en-GB" sz="2400" b="1" dirty="0"/>
          </a:p>
          <a:p>
            <a:r>
              <a:rPr lang="en-GB" sz="2400" b="1" dirty="0" smtClean="0"/>
              <a:t>Diploma – Completed at Cardinal Griffin</a:t>
            </a:r>
          </a:p>
          <a:p>
            <a:endParaRPr lang="en-GB" sz="2400" b="1" dirty="0"/>
          </a:p>
          <a:p>
            <a:r>
              <a:rPr lang="en-GB" sz="2400" b="1" dirty="0" smtClean="0"/>
              <a:t>Extended Diploma </a:t>
            </a:r>
            <a:r>
              <a:rPr lang="en-GB" sz="2400" b="1" dirty="0"/>
              <a:t>– Completed at Cardinal Griffin</a:t>
            </a:r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72679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190516" y="4042"/>
            <a:ext cx="5124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u="sng" dirty="0"/>
              <a:t>Structure of the Course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85516" y="715970"/>
            <a:ext cx="84012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Year 12 and 13 </a:t>
            </a:r>
            <a:r>
              <a:rPr lang="en-GB" sz="3200" dirty="0"/>
              <a:t>– </a:t>
            </a:r>
            <a:r>
              <a:rPr lang="en-GB" sz="3200" b="1" u="sng" dirty="0"/>
              <a:t>Extended Certificate (EQUIV 1 A-Level)</a:t>
            </a:r>
          </a:p>
          <a:p>
            <a:endParaRPr lang="en-GB" sz="3200" b="1" u="sng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/>
              <a:t> 4 units to </a:t>
            </a:r>
            <a:r>
              <a:rPr lang="en-GB" sz="2800" dirty="0" smtClean="0"/>
              <a:t>complete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/>
              <a:t> 1 unit will be an external </a:t>
            </a:r>
            <a:r>
              <a:rPr lang="en-GB" sz="2800" dirty="0" smtClean="0"/>
              <a:t>exam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/>
              <a:t> 1 unit will be a controlled assessment that will be externally </a:t>
            </a:r>
            <a:r>
              <a:rPr lang="en-GB" sz="2800" dirty="0" smtClean="0"/>
              <a:t>marked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/>
              <a:t> The other 2 units will be coursework based activities</a:t>
            </a:r>
          </a:p>
        </p:txBody>
      </p:sp>
    </p:spTree>
    <p:extLst>
      <p:ext uri="{BB962C8B-B14F-4D97-AF65-F5344CB8AC3E}">
        <p14:creationId xmlns:p14="http://schemas.microsoft.com/office/powerpoint/2010/main" val="168202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2066" y="8084"/>
            <a:ext cx="3113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u="sng" dirty="0" smtClean="0"/>
              <a:t>Units covered</a:t>
            </a:r>
            <a:endParaRPr lang="en-GB" sz="4000" b="1" u="sng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7869" y="923278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Year 12 </a:t>
            </a:r>
            <a:r>
              <a:rPr lang="en-GB" sz="2000" dirty="0"/>
              <a:t>– </a:t>
            </a:r>
            <a:r>
              <a:rPr lang="en-GB" sz="2000" b="1" u="sng" dirty="0"/>
              <a:t>Extended Certificate (EQUIV 1 A-Level</a:t>
            </a:r>
            <a:r>
              <a:rPr lang="en-GB" sz="2000" b="1" u="sng" dirty="0" smtClean="0"/>
              <a:t>)</a:t>
            </a:r>
          </a:p>
          <a:p>
            <a:endParaRPr lang="en-GB" sz="2000" b="1" u="sng" dirty="0"/>
          </a:p>
          <a:p>
            <a:r>
              <a:rPr lang="en-GB" sz="2000" b="1" u="sng" dirty="0" smtClean="0">
                <a:solidFill>
                  <a:srgbClr val="FF0000"/>
                </a:solidFill>
              </a:rPr>
              <a:t>Unit 1 </a:t>
            </a:r>
            <a:r>
              <a:rPr lang="en-GB" sz="2000" b="1" u="sng" dirty="0" smtClean="0"/>
              <a:t>– Anatomy and Physiology </a:t>
            </a:r>
            <a:r>
              <a:rPr lang="en-GB" sz="2000" b="1" u="sng" dirty="0" smtClean="0">
                <a:solidFill>
                  <a:srgbClr val="FF0000"/>
                </a:solidFill>
              </a:rPr>
              <a:t>(Externally assessed)</a:t>
            </a:r>
          </a:p>
          <a:p>
            <a:endParaRPr lang="en-GB" sz="2000" b="1" u="sng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Develop understanding of the skeletal, muscular, cardiovascular, respiratory and energy systems.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Develop understanding of how these systems work to allow the body to take part in sport.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000" dirty="0"/>
          </a:p>
          <a:p>
            <a:r>
              <a:rPr lang="en-GB" sz="2000" b="1" dirty="0">
                <a:solidFill>
                  <a:srgbClr val="FF0000"/>
                </a:solidFill>
              </a:rPr>
              <a:t>Unit 7 </a:t>
            </a:r>
            <a:r>
              <a:rPr lang="en-GB" sz="2000" b="1" u="sng" dirty="0"/>
              <a:t>– Practical Sports Performance</a:t>
            </a:r>
          </a:p>
          <a:p>
            <a:endParaRPr lang="en-GB" sz="2000" b="1" u="sng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Understand the rules/regulations, ethics of the sport and show the ability to prepare and participate in a sport.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Develop own </a:t>
            </a:r>
            <a:r>
              <a:rPr lang="en-GB" sz="2000" dirty="0" smtClean="0"/>
              <a:t>performance in a team and </a:t>
            </a:r>
            <a:r>
              <a:rPr lang="en-GB" sz="2000" smtClean="0"/>
              <a:t>individual sport.</a:t>
            </a:r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Evaluate your own performances, identifying your strengths and areas of improvement.</a:t>
            </a:r>
          </a:p>
          <a:p>
            <a:endParaRPr lang="en-GB" sz="2000" dirty="0"/>
          </a:p>
          <a:p>
            <a:endParaRPr lang="en-GB" sz="2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7956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2066" y="8084"/>
            <a:ext cx="2821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u="sng" dirty="0" smtClean="0"/>
              <a:t>Units covered</a:t>
            </a:r>
            <a:endParaRPr lang="en-GB" sz="3600" b="1" u="sng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7869" y="506420"/>
            <a:ext cx="871296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Year </a:t>
            </a:r>
            <a:r>
              <a:rPr lang="en-GB" sz="2000" b="1" dirty="0" smtClean="0">
                <a:solidFill>
                  <a:srgbClr val="FF0000"/>
                </a:solidFill>
              </a:rPr>
              <a:t>13 </a:t>
            </a:r>
            <a:r>
              <a:rPr lang="en-GB" sz="2000" dirty="0"/>
              <a:t>– </a:t>
            </a:r>
            <a:r>
              <a:rPr lang="en-GB" sz="2000" b="1" u="sng" dirty="0"/>
              <a:t>Extended Certificate (EQUIV 1 A-Level</a:t>
            </a:r>
            <a:r>
              <a:rPr lang="en-GB" sz="2000" b="1" u="sng" dirty="0" smtClean="0"/>
              <a:t>)</a:t>
            </a:r>
          </a:p>
          <a:p>
            <a:endParaRPr lang="en-GB" sz="2000" b="1" u="sng" dirty="0"/>
          </a:p>
          <a:p>
            <a:r>
              <a:rPr lang="en-GB" sz="2000" b="1" u="sng" dirty="0">
                <a:solidFill>
                  <a:srgbClr val="FF0000"/>
                </a:solidFill>
              </a:rPr>
              <a:t>Unit 2 </a:t>
            </a:r>
            <a:r>
              <a:rPr lang="en-GB" sz="2000" b="1" u="sng" dirty="0"/>
              <a:t>– Fitness Training and Programming for Health, Sport and Well-being </a:t>
            </a:r>
          </a:p>
          <a:p>
            <a:r>
              <a:rPr lang="en-GB" sz="2000" b="1" u="sng" dirty="0">
                <a:solidFill>
                  <a:srgbClr val="FF0000"/>
                </a:solidFill>
              </a:rPr>
              <a:t>(Externally </a:t>
            </a:r>
            <a:r>
              <a:rPr lang="en-GB" sz="2000" b="1" u="sng" dirty="0" smtClean="0">
                <a:solidFill>
                  <a:srgbClr val="FF0000"/>
                </a:solidFill>
              </a:rPr>
              <a:t>assessed)</a:t>
            </a:r>
            <a:endParaRPr lang="en-GB" sz="2000" b="1" u="sng" dirty="0">
              <a:solidFill>
                <a:srgbClr val="FF0000"/>
              </a:solidFill>
            </a:endParaRPr>
          </a:p>
          <a:p>
            <a:endParaRPr lang="en-GB" sz="2000" b="1" u="sng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Learn how to assess people’s level of fitness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Develop understanding of the different types of training methods and plan an effective training session to suit your client’s needs.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Monitor your </a:t>
            </a:r>
            <a:r>
              <a:rPr lang="en-GB" sz="2000" dirty="0" smtClean="0"/>
              <a:t>client’s </a:t>
            </a:r>
            <a:r>
              <a:rPr lang="en-GB" sz="2000" dirty="0"/>
              <a:t>progress.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Can be for an individual performer or performers within a team.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000" dirty="0"/>
          </a:p>
          <a:p>
            <a:r>
              <a:rPr lang="en-GB" sz="2000" b="1" dirty="0">
                <a:solidFill>
                  <a:srgbClr val="FF0000"/>
                </a:solidFill>
              </a:rPr>
              <a:t>Unit 3 </a:t>
            </a:r>
            <a:r>
              <a:rPr lang="en-GB" sz="2000" b="1" u="sng" dirty="0"/>
              <a:t>– Professional Development in the Sports Industry </a:t>
            </a:r>
            <a:r>
              <a:rPr lang="en-GB" sz="2000" b="1" u="sng" dirty="0">
                <a:solidFill>
                  <a:srgbClr val="FF0000"/>
                </a:solidFill>
              </a:rPr>
              <a:t>(Internally assessed)</a:t>
            </a:r>
          </a:p>
          <a:p>
            <a:endParaRPr lang="en-GB" sz="2000" b="1" u="sng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Research different careers and associated job roles within the sport industry.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You will focus on a job role or career that you want to focus on in the sport industry, developing your understanding of how you can get there and how to progress in it.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Learn the application and interview process within the sporting career that you want to do.</a:t>
            </a:r>
          </a:p>
          <a:p>
            <a:endParaRPr lang="en-GB" sz="2000" dirty="0"/>
          </a:p>
          <a:p>
            <a:endParaRPr lang="en-GB" sz="2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4559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85516" y="229606"/>
            <a:ext cx="7403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u="sng" dirty="0" smtClean="0"/>
              <a:t>Diploma Units </a:t>
            </a:r>
            <a:r>
              <a:rPr lang="en-GB" sz="2800" i="1" u="sng" dirty="0" smtClean="0">
                <a:solidFill>
                  <a:srgbClr val="FF0000"/>
                </a:solidFill>
              </a:rPr>
              <a:t>(Delivered at Cardinal Griffin)</a:t>
            </a:r>
            <a:endParaRPr lang="en-GB" sz="2800" i="1" u="sng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45600"/>
              </p:ext>
            </p:extLst>
          </p:nvPr>
        </p:nvGraphicFramePr>
        <p:xfrm>
          <a:off x="285516" y="1148879"/>
          <a:ext cx="6096000" cy="387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4876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Anatomy and</a:t>
                      </a:r>
                      <a:r>
                        <a:rPr lang="en-GB" baseline="0" dirty="0" smtClean="0"/>
                        <a:t> Physiology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Fitness Training and Programming for Health, Sport and Well-being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 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Professional</a:t>
                      </a:r>
                      <a:r>
                        <a:rPr lang="en-GB" baseline="0" dirty="0" smtClean="0"/>
                        <a:t> Development in the Sports Industry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Sports Leadership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 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Application of Fitness Testing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 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Sports Psychology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 7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Sports Performer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 22</a:t>
                      </a:r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Investigating Business in Sport and the Active Leisure Industry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 23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Skill Acquisition in Sport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223378" y="4362542"/>
            <a:ext cx="2920622" cy="1686270"/>
            <a:chOff x="6095431" y="2070899"/>
            <a:chExt cx="2920622" cy="1686270"/>
          </a:xfrm>
        </p:grpSpPr>
        <p:grpSp>
          <p:nvGrpSpPr>
            <p:cNvPr id="5" name="Group 4"/>
            <p:cNvGrpSpPr/>
            <p:nvPr/>
          </p:nvGrpSpPr>
          <p:grpSpPr>
            <a:xfrm>
              <a:off x="6095432" y="2070899"/>
              <a:ext cx="2920621" cy="1027143"/>
              <a:chOff x="6059605" y="4956990"/>
              <a:chExt cx="2920621" cy="917051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6814498" y="4956990"/>
                <a:ext cx="17469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Mandatory Unit</a:t>
                </a:r>
                <a:endParaRPr lang="en-GB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814498" y="5502901"/>
                <a:ext cx="21657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External Assessment</a:t>
                </a:r>
                <a:endParaRPr lang="en-GB" dirty="0"/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6059606" y="4960606"/>
                <a:ext cx="627797" cy="369332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59605" y="5504709"/>
                <a:ext cx="627797" cy="369332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6095431" y="3343499"/>
              <a:ext cx="627797" cy="41367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50325" y="3293795"/>
              <a:ext cx="21657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Delivered at CCHS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8753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85516" y="88864"/>
            <a:ext cx="80543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u="sng" dirty="0" smtClean="0"/>
              <a:t>Extended Diploma Units </a:t>
            </a:r>
            <a:r>
              <a:rPr lang="en-GB" sz="2400" i="1" u="sng" dirty="0" smtClean="0">
                <a:solidFill>
                  <a:srgbClr val="FF0000"/>
                </a:solidFill>
              </a:rPr>
              <a:t>(Delivered at Cardinal Griffin)</a:t>
            </a:r>
            <a:endParaRPr lang="en-GB" sz="2400" i="1" u="sng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501024"/>
              </p:ext>
            </p:extLst>
          </p:nvPr>
        </p:nvGraphicFramePr>
        <p:xfrm>
          <a:off x="152360" y="841055"/>
          <a:ext cx="6096000" cy="5252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4876800"/>
              </a:tblGrid>
              <a:tr h="362121">
                <a:tc>
                  <a:txBody>
                    <a:bodyPr/>
                    <a:lstStyle/>
                    <a:p>
                      <a:r>
                        <a:rPr lang="en-GB" dirty="0" smtClean="0"/>
                        <a:t>Unit 1</a:t>
                      </a:r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Anatomy and</a:t>
                      </a:r>
                      <a:r>
                        <a:rPr lang="en-GB" baseline="0" dirty="0" smtClean="0"/>
                        <a:t> Physiology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Unit 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Fitness Training and Programming for Health, Sport and Well-being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Unit 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Professional</a:t>
                      </a:r>
                      <a:r>
                        <a:rPr lang="en-GB" baseline="0" dirty="0" smtClean="0"/>
                        <a:t> Development in the Sports Industry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Unit 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Sports Leadership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Unit 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Sports Performer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Unit 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Coaching for Performance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Unit 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Research Methods in Sport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Unit 17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Sport Injury</a:t>
                      </a:r>
                      <a:r>
                        <a:rPr lang="en-GB" baseline="0" dirty="0" smtClean="0"/>
                        <a:t> Management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Unit 19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Development and Provision</a:t>
                      </a:r>
                      <a:r>
                        <a:rPr lang="en-GB" baseline="0" dirty="0" smtClean="0"/>
                        <a:t> of Sport and Physical Activity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Unit 22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Investigating Business in Sport and the Active Leisure Industry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Unit 23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Skill Acquisition in Sport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Unit 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Rules, Regulations and Officiating in Sport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6311911" y="4212099"/>
            <a:ext cx="2920622" cy="1686270"/>
            <a:chOff x="6095431" y="2070899"/>
            <a:chExt cx="2920622" cy="1686270"/>
          </a:xfrm>
        </p:grpSpPr>
        <p:grpSp>
          <p:nvGrpSpPr>
            <p:cNvPr id="11" name="Group 10"/>
            <p:cNvGrpSpPr/>
            <p:nvPr/>
          </p:nvGrpSpPr>
          <p:grpSpPr>
            <a:xfrm>
              <a:off x="6095432" y="2070899"/>
              <a:ext cx="2920621" cy="1027143"/>
              <a:chOff x="6059605" y="4956990"/>
              <a:chExt cx="2920621" cy="917051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6814498" y="4956990"/>
                <a:ext cx="17469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Mandatory Unit</a:t>
                </a:r>
                <a:endParaRPr lang="en-GB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814498" y="5502901"/>
                <a:ext cx="21657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External Assessment</a:t>
                </a:r>
                <a:endParaRPr lang="en-GB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059606" y="4960606"/>
                <a:ext cx="627797" cy="369332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059605" y="5504709"/>
                <a:ext cx="627797" cy="369332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6095431" y="3343499"/>
              <a:ext cx="627797" cy="41367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50325" y="3293795"/>
              <a:ext cx="21657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Delivered at CCHS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22546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527375" y="0"/>
            <a:ext cx="1858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u="sng" dirty="0" smtClean="0"/>
              <a:t>Grading</a:t>
            </a:r>
            <a:endParaRPr lang="en-GB" sz="4000" b="1" u="sng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49355" y="736372"/>
            <a:ext cx="85534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2400" dirty="0"/>
              <a:t>All units will be graded – Pass, Merit, </a:t>
            </a:r>
            <a:r>
              <a:rPr lang="en-GB" sz="2400" dirty="0" smtClean="0"/>
              <a:t>Distinction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2400" dirty="0"/>
              <a:t>The overall grade will be the total points achieved in each unit.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1" t="35126" r="32969" b="26000"/>
          <a:stretch/>
        </p:blipFill>
        <p:spPr bwMode="auto">
          <a:xfrm>
            <a:off x="506405" y="1936702"/>
            <a:ext cx="8039350" cy="4112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51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3977</TotalTime>
  <Words>535</Words>
  <Application>Microsoft Office PowerPoint</Application>
  <PresentationFormat>On-screen Show (4:3)</PresentationFormat>
  <Paragraphs>101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Reynolds</dc:creator>
  <cp:lastModifiedBy>K.Pearson</cp:lastModifiedBy>
  <cp:revision>118</cp:revision>
  <dcterms:created xsi:type="dcterms:W3CDTF">2016-11-25T20:12:22Z</dcterms:created>
  <dcterms:modified xsi:type="dcterms:W3CDTF">2020-11-03T13:43:24Z</dcterms:modified>
</cp:coreProperties>
</file>