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7" r:id="rId3"/>
    <p:sldId id="274" r:id="rId4"/>
    <p:sldId id="265" r:id="rId5"/>
    <p:sldId id="273" r:id="rId6"/>
    <p:sldId id="269" r:id="rId7"/>
    <p:sldId id="258" r:id="rId8"/>
    <p:sldId id="270" r:id="rId9"/>
    <p:sldId id="259" r:id="rId10"/>
    <p:sldId id="271" r:id="rId11"/>
    <p:sldId id="262" r:id="rId12"/>
    <p:sldId id="263" r:id="rId13"/>
    <p:sldId id="264" r:id="rId14"/>
    <p:sldId id="266" r:id="rId15"/>
    <p:sldId id="268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E542-6FA7-4519-B4F9-726D9F3BE062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27ED-6DC6-4377-A2DC-B82E12C5911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E542-6FA7-4519-B4F9-726D9F3BE062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27ED-6DC6-4377-A2DC-B82E12C5911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E542-6FA7-4519-B4F9-726D9F3BE062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27ED-6DC6-4377-A2DC-B82E12C59116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E542-6FA7-4519-B4F9-726D9F3BE062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27ED-6DC6-4377-A2DC-B82E12C5911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E542-6FA7-4519-B4F9-726D9F3BE062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27ED-6DC6-4377-A2DC-B82E12C5911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E542-6FA7-4519-B4F9-726D9F3BE062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27ED-6DC6-4377-A2DC-B82E12C5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E542-6FA7-4519-B4F9-726D9F3BE062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27ED-6DC6-4377-A2DC-B82E12C5911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E542-6FA7-4519-B4F9-726D9F3BE062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27ED-6DC6-4377-A2DC-B82E12C5911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E542-6FA7-4519-B4F9-726D9F3BE062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27ED-6DC6-4377-A2DC-B82E12C5911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E542-6FA7-4519-B4F9-726D9F3BE062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27ED-6DC6-4377-A2DC-B82E12C59116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E542-6FA7-4519-B4F9-726D9F3BE062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27ED-6DC6-4377-A2DC-B82E12C5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92AE542-6FA7-4519-B4F9-726D9F3BE062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62027ED-6DC6-4377-A2DC-B82E12C5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81390"/>
            <a:ext cx="9252520" cy="693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2359025"/>
            <a:ext cx="6211887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219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15816" y="2636912"/>
            <a:ext cx="6076197" cy="3450696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All </a:t>
            </a:r>
            <a:r>
              <a:rPr lang="en-GB" dirty="0"/>
              <a:t>assessment is carried out through a combination of internally set assignments; Exam Board set tasks and Written Exams as follows:</a:t>
            </a:r>
          </a:p>
          <a:p>
            <a:endParaRPr lang="en-GB" dirty="0"/>
          </a:p>
          <a:p>
            <a:r>
              <a:rPr lang="en-GB" dirty="0"/>
              <a:t>Certificate:</a:t>
            </a:r>
          </a:p>
          <a:p>
            <a:r>
              <a:rPr lang="en-GB" dirty="0"/>
              <a:t>Unit 1 Principles and Applications of Science - Written External Examination</a:t>
            </a:r>
          </a:p>
          <a:p>
            <a:r>
              <a:rPr lang="en-GB" dirty="0"/>
              <a:t>Unit 2 Practical Scientific Procedures and Techniques - Internal Assessed Assignments</a:t>
            </a:r>
          </a:p>
          <a:p>
            <a:r>
              <a:rPr lang="en-GB" dirty="0"/>
              <a:t>Extended Certificate:  </a:t>
            </a:r>
          </a:p>
          <a:p>
            <a:r>
              <a:rPr lang="en-GB" dirty="0"/>
              <a:t>Unit 3 Science Investigation Skills - Externally set task</a:t>
            </a:r>
          </a:p>
          <a:p>
            <a:r>
              <a:rPr lang="en-GB" dirty="0"/>
              <a:t>Optional Unit – Internally Assessed Assignments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Assessment:</a:t>
            </a:r>
            <a:br>
              <a:rPr lang="en-GB" dirty="0"/>
            </a:b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2710811" cy="4004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682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651208"/>
            <a:ext cx="9036496" cy="750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65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9512"/>
            <a:ext cx="9144000" cy="842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24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459432"/>
            <a:ext cx="10340436" cy="775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12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Pupils undertake a series of project based assignments, extended practical investigations that are set within a vocational context.</a:t>
            </a:r>
          </a:p>
          <a:p>
            <a:endParaRPr lang="en-GB" dirty="0"/>
          </a:p>
          <a:p>
            <a:r>
              <a:rPr lang="en-GB" dirty="0" smtClean="0"/>
              <a:t>The  exam is worth at least 30% and the course is designed  for pupils who do better in a vocational context.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does Applied Science </a:t>
            </a:r>
            <a:r>
              <a:rPr lang="en-GB" dirty="0" err="1" smtClean="0"/>
              <a:t>Btec</a:t>
            </a:r>
            <a:r>
              <a:rPr lang="en-GB" dirty="0" smtClean="0"/>
              <a:t> actually look like?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68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48064" y="2675467"/>
            <a:ext cx="3132336" cy="3450696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Nursing</a:t>
            </a:r>
            <a:endParaRPr lang="en-GB" dirty="0"/>
          </a:p>
          <a:p>
            <a:r>
              <a:rPr lang="en-GB" dirty="0"/>
              <a:t>Pharmacology</a:t>
            </a:r>
          </a:p>
          <a:p>
            <a:r>
              <a:rPr lang="en-GB" dirty="0" smtClean="0"/>
              <a:t>Environmental Science</a:t>
            </a:r>
          </a:p>
          <a:p>
            <a:r>
              <a:rPr lang="en-GB" dirty="0" smtClean="0"/>
              <a:t>Dentistry</a:t>
            </a:r>
          </a:p>
          <a:p>
            <a:r>
              <a:rPr lang="en-GB" dirty="0" smtClean="0"/>
              <a:t>Chemical </a:t>
            </a:r>
            <a:r>
              <a:rPr lang="en-GB" dirty="0"/>
              <a:t>engineering</a:t>
            </a:r>
          </a:p>
          <a:p>
            <a:r>
              <a:rPr lang="en-GB" dirty="0"/>
              <a:t>Biomedical Science</a:t>
            </a:r>
          </a:p>
          <a:p>
            <a:r>
              <a:rPr lang="en-GB" dirty="0" smtClean="0"/>
              <a:t>Forensic Science</a:t>
            </a:r>
            <a:endParaRPr lang="en-GB" dirty="0"/>
          </a:p>
          <a:p>
            <a:r>
              <a:rPr lang="en-GB" dirty="0" smtClean="0"/>
              <a:t>Sports Science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Place that good qualifications in </a:t>
            </a:r>
            <a:r>
              <a:rPr lang="en-GB" dirty="0" err="1" smtClean="0"/>
              <a:t>Btec</a:t>
            </a:r>
            <a:r>
              <a:rPr lang="en-GB" dirty="0" smtClean="0"/>
              <a:t> </a:t>
            </a:r>
            <a:r>
              <a:rPr lang="en-GB" dirty="0"/>
              <a:t>c</a:t>
            </a:r>
            <a:r>
              <a:rPr lang="en-GB" dirty="0" smtClean="0"/>
              <a:t>ould  </a:t>
            </a:r>
            <a:r>
              <a:rPr lang="en-GB" dirty="0"/>
              <a:t>t</a:t>
            </a:r>
            <a:r>
              <a:rPr lang="en-GB" dirty="0" smtClean="0"/>
              <a:t>ake You  !!!!</a:t>
            </a:r>
            <a:endParaRPr lang="en-GB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1844824"/>
            <a:ext cx="41211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21" y="1845212"/>
            <a:ext cx="3998913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869160"/>
            <a:ext cx="28956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052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348880"/>
            <a:ext cx="4968552" cy="4209331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These </a:t>
            </a:r>
            <a:r>
              <a:rPr lang="en-GB" dirty="0"/>
              <a:t>can include roles such as</a:t>
            </a:r>
            <a:r>
              <a:rPr lang="en-GB" dirty="0" smtClean="0"/>
              <a:t>:</a:t>
            </a:r>
          </a:p>
          <a:p>
            <a:endParaRPr lang="en-GB" dirty="0"/>
          </a:p>
          <a:p>
            <a:r>
              <a:rPr lang="en-GB" dirty="0"/>
              <a:t>working as a quality control technician/analyst, ICT and data interpretation, working in a hospital as a medical physics technician supporting the use of X-ray and other imaging/ scanning equipment, working in a research laboratory in the development of new drugs. Managing projects that include setting up apparatus, measuring and handling chemical substances, working in the chemical industry, involved with testing materials , working with the forensic science service or using their analytical skills in the chemistry industry.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BTEC course prepares for real jobs in the Science industry.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64903"/>
            <a:ext cx="3696410" cy="411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245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0226"/>
            <a:ext cx="1563685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420888"/>
            <a:ext cx="7408333" cy="3450696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en-GB" dirty="0" smtClean="0"/>
              <a:t>This </a:t>
            </a:r>
            <a:r>
              <a:rPr lang="en-GB" dirty="0"/>
              <a:t>vocational qualifications </a:t>
            </a:r>
            <a:r>
              <a:rPr lang="en-GB" dirty="0" smtClean="0"/>
              <a:t>is </a:t>
            </a:r>
            <a:r>
              <a:rPr lang="en-GB" dirty="0"/>
              <a:t>aimed at post-16 learners looking for a practical introduction to science. They're suitable for studying alongside academic science qualifications, such as A-levels or other Level 3 vocational </a:t>
            </a:r>
            <a:r>
              <a:rPr lang="en-GB" dirty="0" smtClean="0"/>
              <a:t>qualifications.</a:t>
            </a:r>
            <a:endParaRPr lang="en-GB" dirty="0"/>
          </a:p>
          <a:p>
            <a:pPr fontAlgn="base"/>
            <a:r>
              <a:rPr lang="en-GB" dirty="0" smtClean="0"/>
              <a:t>Designed </a:t>
            </a:r>
            <a:r>
              <a:rPr lang="en-GB" dirty="0"/>
              <a:t> </a:t>
            </a:r>
            <a:r>
              <a:rPr lang="en-GB" dirty="0" smtClean="0"/>
              <a:t>to cover </a:t>
            </a:r>
            <a:r>
              <a:rPr lang="en-GB" dirty="0"/>
              <a:t>engaging areas of study including Applied experimental techniques and Science in the modern world.</a:t>
            </a:r>
          </a:p>
          <a:p>
            <a:pPr fontAlgn="base"/>
            <a:r>
              <a:rPr lang="en-GB" dirty="0"/>
              <a:t>There’s an opportunity to undertake a scientific investigation, and optional units in Biology, Chemistry and Physics. Through a combination of internally marked and externally assessed units, these qualifications will provide learners with the opportunity to apply their knowledge in a practical and relevant way.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95714"/>
            <a:ext cx="1738816" cy="195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563346"/>
            <a:ext cx="4320480" cy="128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85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916832"/>
            <a:ext cx="7408333" cy="3450696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The </a:t>
            </a:r>
            <a:r>
              <a:rPr lang="en-GB" dirty="0"/>
              <a:t>Edexcel BTEC qualifications in this specification are a suite of qualifications that reflect aspects of</a:t>
            </a:r>
          </a:p>
          <a:p>
            <a:r>
              <a:rPr lang="en-GB" dirty="0"/>
              <a:t>employment within science organisations or organisations that use science and enable learners to develop practical scientific skills. These qualifications will appeal to learners who prefer portfolio-based assessment covering a variety of scientific investigations.</a:t>
            </a:r>
          </a:p>
          <a:p>
            <a:r>
              <a:rPr lang="en-GB" dirty="0"/>
              <a:t>Units within the qualification cover areas of laboratory science, forensic science, medical science,</a:t>
            </a:r>
          </a:p>
          <a:p>
            <a:r>
              <a:rPr lang="en-GB" dirty="0"/>
              <a:t>environmental science and biological, chemical and physical science to provide a route to employment in the science industry or within organisations that use science.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/>
              <a:t>Aims of the Course:</a:t>
            </a:r>
            <a:br>
              <a:rPr lang="en-GB" dirty="0"/>
            </a:br>
            <a:endParaRPr lang="en-GB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4664"/>
            <a:ext cx="216024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157192"/>
            <a:ext cx="2430777" cy="14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51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6" y="2475781"/>
            <a:ext cx="7408333" cy="3450696"/>
          </a:xfrm>
        </p:spPr>
        <p:txBody>
          <a:bodyPr/>
          <a:lstStyle/>
          <a:p>
            <a:r>
              <a:rPr lang="en-GB" dirty="0" smtClean="0"/>
              <a:t>To be considered for the course pupils are required to obtain a minimum:</a:t>
            </a:r>
          </a:p>
          <a:p>
            <a:endParaRPr lang="en-GB" dirty="0"/>
          </a:p>
          <a:p>
            <a:r>
              <a:rPr lang="en-GB" dirty="0" smtClean="0"/>
              <a:t>.</a:t>
            </a:r>
            <a:r>
              <a:rPr lang="en-GB" dirty="0"/>
              <a:t> A minimum of grade 5 in GCSE Combined science or at least grade 5 in each of the separate GCSE sciences Biology, Chemistry and Physics. Also a minimum of grade 5 in GCSE English and Maths is required</a:t>
            </a: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Course Requirements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474" y="5491225"/>
            <a:ext cx="1866030" cy="124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5" y="5512557"/>
            <a:ext cx="1636283" cy="12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7049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84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Courses Available: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Edexcel BTEC Level 3 Certificate in Applied Science </a:t>
            </a:r>
          </a:p>
          <a:p>
            <a:endParaRPr lang="en-GB" dirty="0" smtClean="0"/>
          </a:p>
          <a:p>
            <a:r>
              <a:rPr lang="en-GB" dirty="0" smtClean="0"/>
              <a:t>Edexcel </a:t>
            </a:r>
            <a:r>
              <a:rPr lang="en-GB" dirty="0"/>
              <a:t>BTEC Level 3 Extended Certificate in Applied Science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Applied Science</a:t>
            </a:r>
            <a:br>
              <a:rPr lang="en-GB" dirty="0"/>
            </a:br>
            <a:r>
              <a:rPr lang="en-GB" dirty="0"/>
              <a:t>Level 3 BTEC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169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Universities think </a:t>
            </a:r>
            <a:r>
              <a:rPr lang="en-GB" dirty="0" smtClean="0"/>
              <a:t>highly </a:t>
            </a:r>
            <a:r>
              <a:rPr lang="en-GB" dirty="0"/>
              <a:t>of </a:t>
            </a:r>
            <a:r>
              <a:rPr lang="en-GB" dirty="0" err="1" smtClean="0"/>
              <a:t>Btec</a:t>
            </a:r>
            <a:r>
              <a:rPr lang="en-GB" dirty="0" smtClean="0"/>
              <a:t> Applied Science </a:t>
            </a:r>
            <a:r>
              <a:rPr lang="en-GB" dirty="0"/>
              <a:t>students, </a:t>
            </a:r>
            <a:r>
              <a:rPr lang="en-GB" dirty="0" smtClean="0"/>
              <a:t>their ability to work practically and apply skills to vocational courses like Forensic Science, Sport Scientist, Analytical chemists etc.</a:t>
            </a:r>
          </a:p>
          <a:p>
            <a:endParaRPr lang="en-GB" dirty="0"/>
          </a:p>
          <a:p>
            <a:r>
              <a:rPr lang="en-GB" dirty="0"/>
              <a:t>Develops transferrable thinking and application </a:t>
            </a:r>
            <a:r>
              <a:rPr lang="en-GB" dirty="0" smtClean="0"/>
              <a:t>skills.</a:t>
            </a:r>
          </a:p>
          <a:p>
            <a:endParaRPr lang="en-GB" dirty="0"/>
          </a:p>
          <a:p>
            <a:r>
              <a:rPr lang="en-GB" dirty="0"/>
              <a:t>Great </a:t>
            </a:r>
            <a:r>
              <a:rPr lang="en-GB" dirty="0" smtClean="0"/>
              <a:t>Science </a:t>
            </a:r>
            <a:r>
              <a:rPr lang="en-GB" dirty="0"/>
              <a:t>students exhibit excellent </a:t>
            </a:r>
            <a:r>
              <a:rPr lang="en-GB" dirty="0" smtClean="0"/>
              <a:t>practical skills, teamwork</a:t>
            </a:r>
            <a:r>
              <a:rPr lang="en-GB" dirty="0"/>
              <a:t>, networking, research and analytical skills and have a high sense of self motivation and self </a:t>
            </a:r>
            <a:r>
              <a:rPr lang="en-GB" dirty="0" smtClean="0"/>
              <a:t>esteem with a great work ethic!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</a:t>
            </a:r>
            <a:r>
              <a:rPr lang="en-GB" dirty="0" err="1" smtClean="0"/>
              <a:t>Btec</a:t>
            </a:r>
            <a:r>
              <a:rPr lang="en-GB" dirty="0" smtClean="0"/>
              <a:t> Applied Science?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209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UNITS </a:t>
            </a:r>
            <a:r>
              <a:rPr lang="en-GB" dirty="0"/>
              <a:t>2 MANDATORY UNITS </a:t>
            </a:r>
            <a:endParaRPr lang="en-GB" dirty="0" smtClean="0"/>
          </a:p>
          <a:p>
            <a:r>
              <a:rPr lang="en-GB" dirty="0" smtClean="0"/>
              <a:t>1</a:t>
            </a:r>
            <a:r>
              <a:rPr lang="en-GB" dirty="0"/>
              <a:t>. Principles and Applications of Science I (90 GLH) </a:t>
            </a:r>
            <a:endParaRPr lang="en-GB" dirty="0" smtClean="0"/>
          </a:p>
          <a:p>
            <a:r>
              <a:rPr lang="en-GB" dirty="0" smtClean="0"/>
              <a:t>2. </a:t>
            </a:r>
            <a:r>
              <a:rPr lang="en-GB" dirty="0"/>
              <a:t>Practical Scientific Procedures and Techniques (90 GLH</a:t>
            </a:r>
            <a:r>
              <a:rPr lang="en-GB" dirty="0" smtClean="0"/>
              <a:t>)</a:t>
            </a:r>
          </a:p>
          <a:p>
            <a:r>
              <a:rPr lang="en-GB" dirty="0"/>
              <a:t>0 OPTIONAL UNITS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Certificate </a:t>
            </a:r>
            <a:r>
              <a:rPr lang="en-GB" dirty="0" smtClean="0"/>
              <a:t>180 GLH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28164"/>
            <a:ext cx="3839573" cy="164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69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Course Content:</a:t>
            </a:r>
            <a:br>
              <a:rPr lang="en-GB" dirty="0"/>
            </a:br>
            <a:endParaRPr lang="en-GB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56792"/>
            <a:ext cx="2300816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1916832"/>
            <a:ext cx="60486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There </a:t>
            </a:r>
            <a:r>
              <a:rPr lang="en-GB" dirty="0"/>
              <a:t>are 2 units in the Edexcel BTEC Level 3 Certificate in Applied Science. These are Mandatory units and together form a course which is broadly equivalent to 1 AS.</a:t>
            </a:r>
          </a:p>
          <a:p>
            <a:r>
              <a:rPr lang="en-GB" dirty="0"/>
              <a:t>Unit 1 Principles and Applications of Science </a:t>
            </a:r>
          </a:p>
          <a:p>
            <a:r>
              <a:rPr lang="en-GB" dirty="0"/>
              <a:t>Unit 2 Practical Scientific Procedures and Techniques 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The Edexcel BTEC Level 3 Extended Certificate in Applied Science is a 360 guided learning hour (GLH) qualification that consists of three mandatory units (two of which, Units 1 and 2, are covered in the Certificate course) plus an optional unit. These optional units will vary from year to year depending on staff specialisms but will aim to offer a broad range of Science. The three mandatory and one optional unit together form a course which is broadly equivalent to 1 full A level.</a:t>
            </a:r>
          </a:p>
        </p:txBody>
      </p:sp>
    </p:spTree>
    <p:extLst>
      <p:ext uri="{BB962C8B-B14F-4D97-AF65-F5344CB8AC3E}">
        <p14:creationId xmlns:p14="http://schemas.microsoft.com/office/powerpoint/2010/main" val="2539325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1556792"/>
            <a:ext cx="7408333" cy="366672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TOTAL: 4 UNITS</a:t>
            </a:r>
          </a:p>
          <a:p>
            <a:r>
              <a:rPr lang="en-GB" dirty="0"/>
              <a:t>3 MANDATORY UNITS</a:t>
            </a:r>
          </a:p>
          <a:p>
            <a:r>
              <a:rPr lang="en-GB" dirty="0"/>
              <a:t>1. Principles and Applications </a:t>
            </a:r>
            <a:r>
              <a:rPr lang="en-GB" dirty="0" smtClean="0"/>
              <a:t>of Science </a:t>
            </a:r>
            <a:r>
              <a:rPr lang="en-GB" dirty="0"/>
              <a:t>I (90 GLH)</a:t>
            </a:r>
          </a:p>
          <a:p>
            <a:r>
              <a:rPr lang="en-GB" dirty="0"/>
              <a:t>2. Practical Scientific </a:t>
            </a:r>
            <a:r>
              <a:rPr lang="en-GB" dirty="0" smtClean="0"/>
              <a:t>Procedures and </a:t>
            </a:r>
            <a:r>
              <a:rPr lang="en-GB" dirty="0"/>
              <a:t>Techniques (90 GLH)</a:t>
            </a:r>
          </a:p>
          <a:p>
            <a:r>
              <a:rPr lang="en-GB" dirty="0"/>
              <a:t>3. Science Investigation Skills</a:t>
            </a:r>
          </a:p>
          <a:p>
            <a:r>
              <a:rPr lang="en-GB" dirty="0"/>
              <a:t>(120 GLH)</a:t>
            </a:r>
          </a:p>
          <a:p>
            <a:r>
              <a:rPr lang="en-GB" dirty="0"/>
              <a:t>1 OPTIONAL </a:t>
            </a:r>
            <a:r>
              <a:rPr lang="en-GB" dirty="0" smtClean="0"/>
              <a:t>UNIT – Unit 8 Physiology of Human Body Systems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Extended Certificate </a:t>
            </a:r>
            <a:r>
              <a:rPr lang="en-GB" dirty="0" smtClean="0"/>
              <a:t>360 GLH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373216"/>
            <a:ext cx="6408712" cy="134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04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1493</TotalTime>
  <Words>740</Words>
  <Application>Microsoft Office PowerPoint</Application>
  <PresentationFormat>On-screen Show (4:3)</PresentationFormat>
  <Paragraphs>72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Candara</vt:lpstr>
      <vt:lpstr>Symbol</vt:lpstr>
      <vt:lpstr>Waveform</vt:lpstr>
      <vt:lpstr>PowerPoint Presentation</vt:lpstr>
      <vt:lpstr>Introduction</vt:lpstr>
      <vt:lpstr>Aims of the Course: </vt:lpstr>
      <vt:lpstr>Course Requirements</vt:lpstr>
      <vt:lpstr>Applied Science Level 3 BTEC </vt:lpstr>
      <vt:lpstr>Why do Btec Applied Science?</vt:lpstr>
      <vt:lpstr>Certificate 180 GLH </vt:lpstr>
      <vt:lpstr>Course Content: </vt:lpstr>
      <vt:lpstr>Extended Certificate 360 GLH</vt:lpstr>
      <vt:lpstr>Assessment: </vt:lpstr>
      <vt:lpstr>PowerPoint Presentation</vt:lpstr>
      <vt:lpstr>PowerPoint Presentation</vt:lpstr>
      <vt:lpstr>PowerPoint Presentation</vt:lpstr>
      <vt:lpstr>What does Applied Science Btec actually look like?</vt:lpstr>
      <vt:lpstr>Place that good qualifications in Btec could  take You  !!!!</vt:lpstr>
      <vt:lpstr>The BTEC course prepares for real jobs in the Science industry. </vt:lpstr>
    </vt:vector>
  </TitlesOfParts>
  <Company>Cannock Chase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Btec</dc:title>
  <dc:creator>N.Scully</dc:creator>
  <cp:lastModifiedBy>I.Jones</cp:lastModifiedBy>
  <cp:revision>21</cp:revision>
  <dcterms:created xsi:type="dcterms:W3CDTF">2015-12-07T07:47:54Z</dcterms:created>
  <dcterms:modified xsi:type="dcterms:W3CDTF">2019-12-04T07:42:44Z</dcterms:modified>
</cp:coreProperties>
</file>