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60" r:id="rId2"/>
    <p:sldId id="361" r:id="rId3"/>
    <p:sldId id="370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6" autoAdjust="0"/>
    <p:restoredTop sz="94388" autoAdjust="0"/>
  </p:normalViewPr>
  <p:slideViewPr>
    <p:cSldViewPr snapToGrid="0" snapToObjects="1">
      <p:cViewPr varScale="1">
        <p:scale>
          <a:sx n="103" d="100"/>
          <a:sy n="103" d="100"/>
        </p:scale>
        <p:origin x="2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19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F8EA4-9F51-4B2B-9755-F9D3BA8BFD8F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936A5-A877-4D97-9B1C-1F12765F3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5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1041-92E8-4EC2-A91D-A4D922F14EE7}" type="datetimeFigureOut">
              <a:rPr lang="en-GB" smtClean="0"/>
              <a:pPr/>
              <a:t>04/11/2020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1589-2B78-402D-A85C-B5B9C20D60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5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3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62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2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3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7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43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9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9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46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79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3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6B5D-1B75-0347-9484-1EAE587DD8FD}" type="datetimeFigureOut">
              <a:rPr lang="en-US" smtClean="0"/>
              <a:pPr/>
              <a:t>11/4/2020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0" descr="BTEC Nationals&#10;Information Technology">
            <a:extLst>
              <a:ext uri="{FF2B5EF4-FFF2-40B4-BE49-F238E27FC236}">
                <a16:creationId xmlns:a16="http://schemas.microsoft.com/office/drawing/2014/main" xmlns="" id="{37717B21-4DC2-476A-B05D-D8D0B074D2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6163"/>
            <a:ext cx="9144000" cy="10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70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qualifications.pearson.com/en/qualifications/btec-nationals/information-technology-2016.html#tab-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Information Technology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Level 3 BTEC Nationals Extended Certificate</a:t>
            </a:r>
          </a:p>
          <a:p>
            <a:r>
              <a:rPr lang="en-GB" dirty="0" smtClean="0"/>
              <a:t>Open Evening </a:t>
            </a:r>
            <a:r>
              <a:rPr lang="en-GB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8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699" y="274638"/>
            <a:ext cx="6544101" cy="1143000"/>
          </a:xfrm>
        </p:spPr>
        <p:txBody>
          <a:bodyPr>
            <a:normAutofit/>
          </a:bodyPr>
          <a:lstStyle/>
          <a:p>
            <a:r>
              <a:rPr lang="en-GB" dirty="0"/>
              <a:t>Is there a learner entry requirement?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561"/>
            <a:ext cx="8229600" cy="4365602"/>
          </a:xfrm>
        </p:spPr>
        <p:txBody>
          <a:bodyPr>
            <a:noAutofit/>
          </a:bodyPr>
          <a:lstStyle/>
          <a:p>
            <a:r>
              <a:rPr lang="en-GB" sz="2800" dirty="0"/>
              <a:t>We expect learners to have qualifications at or equivalent to </a:t>
            </a:r>
            <a:r>
              <a:rPr lang="en-GB" sz="2800" dirty="0" smtClean="0"/>
              <a:t>Level </a:t>
            </a:r>
            <a:r>
              <a:rPr lang="en-GB" sz="2800" dirty="0"/>
              <a:t>2</a:t>
            </a:r>
          </a:p>
          <a:p>
            <a:r>
              <a:rPr lang="en-GB" sz="2800" dirty="0"/>
              <a:t>Learners are most likely to succeed if they have: </a:t>
            </a:r>
          </a:p>
          <a:p>
            <a:pPr lvl="1"/>
            <a:r>
              <a:rPr lang="en-GB" sz="2400" dirty="0"/>
              <a:t>GCSE Computer Science grade 5 </a:t>
            </a:r>
            <a:r>
              <a:rPr lang="en-GB" sz="2400" dirty="0" smtClean="0"/>
              <a:t>or above </a:t>
            </a:r>
          </a:p>
          <a:p>
            <a:pPr lvl="1"/>
            <a:r>
              <a:rPr lang="en-GB" sz="2400" dirty="0" smtClean="0"/>
              <a:t>Creative </a:t>
            </a:r>
            <a:r>
              <a:rPr lang="en-GB" sz="2400" dirty="0" err="1"/>
              <a:t>iMedia</a:t>
            </a:r>
            <a:r>
              <a:rPr lang="en-GB" sz="2400" dirty="0"/>
              <a:t> at a level 2 </a:t>
            </a:r>
            <a:r>
              <a:rPr lang="en-GB" sz="2400" dirty="0" smtClean="0"/>
              <a:t>Merit or above</a:t>
            </a:r>
            <a:endParaRPr lang="en-GB" sz="2400" dirty="0"/>
          </a:p>
          <a:p>
            <a:pPr lvl="1"/>
            <a:r>
              <a:rPr lang="en-GB" sz="2400" dirty="0"/>
              <a:t>Five GCSEs at good </a:t>
            </a:r>
            <a:r>
              <a:rPr lang="en-GB" sz="2400"/>
              <a:t>grades </a:t>
            </a:r>
            <a:r>
              <a:rPr lang="en-GB" sz="2400" smtClean="0"/>
              <a:t>– grade 5 or </a:t>
            </a:r>
            <a:r>
              <a:rPr lang="en-GB" sz="2400" dirty="0"/>
              <a:t>above</a:t>
            </a:r>
          </a:p>
          <a:p>
            <a:pPr lvl="1"/>
            <a:r>
              <a:rPr lang="en-GB" sz="2400" dirty="0"/>
              <a:t>Achievement in English and Mathematics through GCSE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58919"/>
            <a:ext cx="180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Recognition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Autofit/>
          </a:bodyPr>
          <a:lstStyle/>
          <a:p>
            <a:r>
              <a:rPr lang="en-GB" sz="2600" dirty="0"/>
              <a:t>Kingston University</a:t>
            </a:r>
          </a:p>
          <a:p>
            <a:r>
              <a:rPr lang="en-GB" sz="2600" dirty="0"/>
              <a:t>Southampton Solent University</a:t>
            </a:r>
          </a:p>
          <a:p>
            <a:r>
              <a:rPr lang="en-GB" sz="2600" dirty="0"/>
              <a:t>University of Chichester</a:t>
            </a:r>
          </a:p>
          <a:p>
            <a:r>
              <a:rPr lang="en-GB" sz="2600" dirty="0"/>
              <a:t>University of East Anglia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348018" cy="4708525"/>
          </a:xfrm>
        </p:spPr>
        <p:txBody>
          <a:bodyPr>
            <a:normAutofit/>
          </a:bodyPr>
          <a:lstStyle/>
          <a:p>
            <a:r>
              <a:rPr lang="en-GB" sz="2600" dirty="0" smtClean="0"/>
              <a:t>University of Exeter </a:t>
            </a:r>
          </a:p>
          <a:p>
            <a:r>
              <a:rPr lang="en-GB" sz="2600" dirty="0" smtClean="0"/>
              <a:t>University of Sheffield</a:t>
            </a:r>
          </a:p>
          <a:p>
            <a:r>
              <a:rPr lang="en-GB" sz="2600" dirty="0" smtClean="0"/>
              <a:t>University of West of England </a:t>
            </a:r>
          </a:p>
          <a:p>
            <a:r>
              <a:rPr lang="en-GB" sz="2600" dirty="0" smtClean="0"/>
              <a:t>University of Huddersfield</a:t>
            </a:r>
          </a:p>
          <a:p>
            <a:endParaRPr lang="en-GB" sz="2600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5"/>
          <a:stretch/>
        </p:blipFill>
        <p:spPr>
          <a:xfrm>
            <a:off x="2933131" y="3901351"/>
            <a:ext cx="3125337" cy="20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Pearson BTEC Level 3 National Extended Certificate in Information Technology </a:t>
            </a:r>
          </a:p>
          <a:p>
            <a:r>
              <a:rPr lang="en-GB" sz="2800" dirty="0"/>
              <a:t>360 GLH</a:t>
            </a:r>
          </a:p>
          <a:p>
            <a:r>
              <a:rPr lang="en-GB" sz="2800" dirty="0"/>
              <a:t>QAN code: 601/7575/8</a:t>
            </a:r>
          </a:p>
          <a:p>
            <a:endParaRPr lang="en-GB" sz="1800" dirty="0">
              <a:hlinkClick r:id="rId2"/>
            </a:endParaRPr>
          </a:p>
          <a:p>
            <a:r>
              <a:rPr lang="en-GB" sz="2800" dirty="0"/>
              <a:t>Full details of the course can be </a:t>
            </a:r>
            <a:r>
              <a:rPr lang="en-GB" sz="2800" dirty="0" smtClean="0"/>
              <a:t>found: </a:t>
            </a:r>
            <a:endParaRPr lang="en-GB" sz="2800" dirty="0">
              <a:hlinkClick r:id="rId2"/>
            </a:endParaRPr>
          </a:p>
          <a:p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://qualifications.pearson.com/en/qualifications/btec-nationals/information-technology-2016.html#tab-2</a:t>
            </a:r>
            <a:endParaRPr lang="en-GB" sz="1800" dirty="0"/>
          </a:p>
          <a:p>
            <a:endParaRPr lang="en-GB" dirty="0"/>
          </a:p>
        </p:txBody>
      </p:sp>
      <p:pic>
        <p:nvPicPr>
          <p:cNvPr id="4" name="Picture 10" descr="BTEC Nationals&#10;Information Technology">
            <a:extLst>
              <a:ext uri="{FF2B5EF4-FFF2-40B4-BE49-F238E27FC236}">
                <a16:creationId xmlns:a16="http://schemas.microsoft.com/office/drawing/2014/main" xmlns="" id="{37717B21-4DC2-476A-B05D-D8D0B074D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031"/>
            <a:ext cx="9144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4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If you are interested in IT and Computing careers but not sure where this will lead then click on this link to find out 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https://btecworks.com/teacher/courses/pwbwhv</a:t>
            </a:r>
          </a:p>
        </p:txBody>
      </p:sp>
    </p:spTree>
    <p:extLst>
      <p:ext uri="{BB962C8B-B14F-4D97-AF65-F5344CB8AC3E}">
        <p14:creationId xmlns:p14="http://schemas.microsoft.com/office/powerpoint/2010/main" val="17090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I have to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360 Guided Learning Hours (GLH)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4 units – 3 Mandatory, 2 External Assessments</a:t>
            </a:r>
          </a:p>
          <a:p>
            <a:r>
              <a:rPr lang="en-GB" sz="2800" dirty="0"/>
              <a:t>83% Mandatory</a:t>
            </a:r>
          </a:p>
          <a:p>
            <a:r>
              <a:rPr lang="en-GB" sz="2800" dirty="0"/>
              <a:t>58% External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9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4573" cy="1143000"/>
          </a:xfrm>
        </p:spPr>
        <p:txBody>
          <a:bodyPr/>
          <a:lstStyle/>
          <a:p>
            <a:r>
              <a:rPr lang="en-GB" dirty="0" smtClean="0"/>
              <a:t>Course Outline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457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Mandatory Units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Unit 1 IT Systems (120 </a:t>
            </a:r>
            <a:r>
              <a:rPr lang="en-GB" sz="2400" dirty="0" smtClean="0"/>
              <a:t>GLH)</a:t>
            </a:r>
            <a:endParaRPr lang="en-GB" sz="2400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External assessment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Unit 2: Creating Systems to Manage </a:t>
            </a:r>
            <a:r>
              <a:rPr lang="en-GB" sz="2400" dirty="0" smtClean="0"/>
              <a:t>Information (90 </a:t>
            </a:r>
            <a:r>
              <a:rPr lang="en-GB" sz="2400" dirty="0"/>
              <a:t>GLH)</a:t>
            </a:r>
            <a:endParaRPr lang="en-GB" sz="2400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External assessment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Unit 3: Using Social Media (90 </a:t>
            </a:r>
            <a:r>
              <a:rPr lang="en-GB" sz="2400" dirty="0"/>
              <a:t>GLH)</a:t>
            </a:r>
            <a:endParaRPr lang="en-GB" sz="2400" dirty="0"/>
          </a:p>
          <a:p>
            <a:pPr marL="0" indent="0">
              <a:buClr>
                <a:schemeClr val="accent1"/>
              </a:buClr>
              <a:buNone/>
            </a:pPr>
            <a:endParaRPr lang="en-GB" sz="2400" b="1" dirty="0"/>
          </a:p>
          <a:p>
            <a:pPr marL="0" indent="0">
              <a:buClr>
                <a:schemeClr val="accent1"/>
              </a:buClr>
              <a:buNone/>
            </a:pPr>
            <a:r>
              <a:rPr lang="en-GB" sz="2400" b="1" dirty="0"/>
              <a:t>Optional </a:t>
            </a:r>
            <a:r>
              <a:rPr lang="en-GB" sz="2400" b="1" dirty="0" smtClean="0"/>
              <a:t>Units – One of the following</a:t>
            </a:r>
            <a:endParaRPr lang="en-GB" sz="2400" b="1" dirty="0"/>
          </a:p>
          <a:p>
            <a:pPr>
              <a:buClr>
                <a:schemeClr val="accent1"/>
              </a:buClr>
            </a:pPr>
            <a:r>
              <a:rPr lang="en-GB" sz="2400" dirty="0"/>
              <a:t>Data Modelling (90 </a:t>
            </a:r>
            <a:r>
              <a:rPr lang="en-GB" sz="2400" dirty="0"/>
              <a:t>GLH)</a:t>
            </a:r>
            <a:endParaRPr lang="en-GB" sz="2400" dirty="0"/>
          </a:p>
          <a:p>
            <a:pPr>
              <a:buClr>
                <a:schemeClr val="accent1"/>
              </a:buClr>
            </a:pPr>
            <a:r>
              <a:rPr lang="en-GB" sz="2400" dirty="0"/>
              <a:t>Website Developing (90 </a:t>
            </a:r>
            <a:r>
              <a:rPr lang="en-GB" sz="2400" dirty="0"/>
              <a:t>GLH)</a:t>
            </a:r>
            <a:endParaRPr lang="en-GB" sz="2400" dirty="0"/>
          </a:p>
          <a:p>
            <a:endParaRPr lang="en-GB" dirty="0"/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23347" r="32055"/>
          <a:stretch/>
        </p:blipFill>
        <p:spPr>
          <a:xfrm>
            <a:off x="7021773" y="4107151"/>
            <a:ext cx="1800000" cy="1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09" y="274639"/>
            <a:ext cx="1800000" cy="16309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73" y="210636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structure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20748" r="17674" b="30277"/>
          <a:stretch/>
        </p:blipFill>
        <p:spPr bwMode="auto">
          <a:xfrm>
            <a:off x="267856" y="1417638"/>
            <a:ext cx="8557604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202138" y="1160186"/>
            <a:ext cx="0" cy="1708879"/>
          </a:xfrm>
          <a:prstGeom prst="straightConnector1">
            <a:avLst/>
          </a:prstGeom>
          <a:ln w="136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4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Grading of Units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Units are assessed using a grading scale of Distinction, Merit, Pass and </a:t>
            </a:r>
            <a:r>
              <a:rPr lang="en-GB" sz="2800" dirty="0" smtClean="0"/>
              <a:t>Unclassified though the qualification allows for a Distinction* overall</a:t>
            </a:r>
          </a:p>
          <a:p>
            <a:endParaRPr lang="en-GB" sz="2800" dirty="0"/>
          </a:p>
          <a:p>
            <a:r>
              <a:rPr lang="en-GB" sz="2800" dirty="0"/>
              <a:t>All mandatory and optional units contribute proportionately to the overall qualification </a:t>
            </a:r>
            <a:r>
              <a:rPr lang="en-GB" sz="2800" dirty="0" smtClean="0"/>
              <a:t>grade</a:t>
            </a:r>
          </a:p>
          <a:p>
            <a:endParaRPr lang="en-GB" sz="2800" dirty="0"/>
          </a:p>
          <a:p>
            <a:r>
              <a:rPr lang="en-GB" sz="2800" dirty="0"/>
              <a:t>For example a unit of 120 </a:t>
            </a:r>
            <a:r>
              <a:rPr lang="en-GB" sz="2800" dirty="0"/>
              <a:t>GLH </a:t>
            </a:r>
            <a:r>
              <a:rPr lang="en-GB" sz="2800" dirty="0"/>
              <a:t>will contribute double that of a 60 </a:t>
            </a:r>
            <a:r>
              <a:rPr lang="en-GB" sz="2800" dirty="0"/>
              <a:t>GLH </a:t>
            </a:r>
            <a:r>
              <a:rPr lang="en-GB" sz="2800" dirty="0" smtClean="0"/>
              <a:t>unit</a:t>
            </a:r>
            <a:endParaRPr lang="en-GB" sz="28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4" y="1602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choose BTEC </a:t>
            </a:r>
            <a:br>
              <a:rPr lang="en-GB" dirty="0" smtClean="0"/>
            </a:br>
            <a:r>
              <a:rPr lang="en-GB" dirty="0" smtClean="0"/>
              <a:t>Information Technology?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Established and successful qualification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/>
              <a:t>Work related – designed to accommodate learners as well as the needs of </a:t>
            </a:r>
            <a:r>
              <a:rPr lang="en-GB" sz="2800" dirty="0" smtClean="0"/>
              <a:t>employers</a:t>
            </a:r>
          </a:p>
          <a:p>
            <a:endParaRPr lang="en-GB" sz="2800" dirty="0"/>
          </a:p>
          <a:p>
            <a:r>
              <a:rPr lang="en-GB" sz="2800" dirty="0"/>
              <a:t>Each unit is assessed through the completion of assignments designed around a range of evidence types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3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best suited for this course?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This qualification is designed for learners who are interested in an introduction to the study of creating IT systems to manage and share information alongside other fields of study</a:t>
            </a:r>
          </a:p>
          <a:p>
            <a:endParaRPr lang="en-GB" sz="2800" dirty="0"/>
          </a:p>
          <a:p>
            <a:r>
              <a:rPr lang="en-GB" sz="2800" dirty="0"/>
              <a:t>The qualification allows you to progress to a wide range of higher education courses, not just in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62915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2751423">
            <a:off x="7604450" y="1164319"/>
            <a:ext cx="1212980" cy="1968759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4"/>
          <a:stretch/>
        </p:blipFill>
        <p:spPr>
          <a:xfrm>
            <a:off x="6792686" y="0"/>
            <a:ext cx="241662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3983</TotalTime>
  <Words>395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Information Technology</vt:lpstr>
      <vt:lpstr>Course Title</vt:lpstr>
      <vt:lpstr>If you are interested in IT and Computing careers but not sure where this will lead then click on this link to find out more</vt:lpstr>
      <vt:lpstr>What will I have to do?</vt:lpstr>
      <vt:lpstr>Course Outline </vt:lpstr>
      <vt:lpstr>Course structure</vt:lpstr>
      <vt:lpstr>Grading of Units</vt:lpstr>
      <vt:lpstr>Why choose BTEC  Information Technology?</vt:lpstr>
      <vt:lpstr>Who is best suited for this course?</vt:lpstr>
      <vt:lpstr>Is there a learner entry requirement?</vt:lpstr>
      <vt:lpstr>University Recognition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Reynolds</dc:creator>
  <cp:lastModifiedBy>L.Dale</cp:lastModifiedBy>
  <cp:revision>121</cp:revision>
  <dcterms:created xsi:type="dcterms:W3CDTF">2016-11-25T20:12:22Z</dcterms:created>
  <dcterms:modified xsi:type="dcterms:W3CDTF">2020-11-04T11:45:16Z</dcterms:modified>
</cp:coreProperties>
</file>