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59" r:id="rId2"/>
    <p:sldId id="361" r:id="rId3"/>
    <p:sldId id="369" r:id="rId4"/>
    <p:sldId id="362" r:id="rId5"/>
    <p:sldId id="368" r:id="rId6"/>
    <p:sldId id="3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6" autoAdjust="0"/>
    <p:restoredTop sz="94388" autoAdjust="0"/>
  </p:normalViewPr>
  <p:slideViewPr>
    <p:cSldViewPr snapToGrid="0" snapToObjects="1">
      <p:cViewPr varScale="1">
        <p:scale>
          <a:sx n="64" d="100"/>
          <a:sy n="64" d="100"/>
        </p:scale>
        <p:origin x="13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01041-92E8-4EC2-A91D-A4D922F14EE7}" type="datetimeFigureOut">
              <a:rPr lang="en-GB" smtClean="0"/>
              <a:pPr/>
              <a:t>06/12/2018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51589-2B78-402D-A85C-B5B9C20D60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65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12/6/2018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12/6/2018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12/6/2018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12/6/2018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12/6/2018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12/6/2018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12/6/2018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12/6/2018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12/6/2018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12/6/2018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6B5D-1B75-0347-9484-1EAE587DD8FD}" type="datetimeFigureOut">
              <a:rPr lang="en-US" smtClean="0"/>
              <a:pPr/>
              <a:t>12/6/2018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6B5D-1B75-0347-9484-1EAE587DD8FD}" type="datetimeFigureOut">
              <a:rPr lang="en-US" smtClean="0"/>
              <a:pPr/>
              <a:t>12/6/2018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6A65-676E-DE45-B159-AC07E0AEA39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66" y="6048812"/>
            <a:ext cx="5056359" cy="8091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66" y="175251"/>
            <a:ext cx="5218113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9" y="3330575"/>
            <a:ext cx="1878804" cy="281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41" y="3330576"/>
            <a:ext cx="1868473" cy="281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749" y="3330577"/>
            <a:ext cx="1911800" cy="281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25" y="3330575"/>
            <a:ext cx="1880436" cy="281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37" y="175251"/>
            <a:ext cx="2791497" cy="301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79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66" y="6048812"/>
            <a:ext cx="5056359" cy="8091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5003" y="493973"/>
            <a:ext cx="838414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 smtClean="0"/>
              <a:t>A Level</a:t>
            </a:r>
          </a:p>
          <a:p>
            <a:endParaRPr lang="en-GB" sz="2400" b="1" u="sng" dirty="0" smtClean="0"/>
          </a:p>
          <a:p>
            <a:r>
              <a:rPr lang="en-GB" sz="2000" b="1" dirty="0" smtClean="0"/>
              <a:t>Changes – </a:t>
            </a:r>
            <a:r>
              <a:rPr lang="en-GB" sz="2000" dirty="0" smtClean="0"/>
              <a:t>We are currently working with a two year A Level course, unlike previous years when students completed AS Level then A Level in year 13. </a:t>
            </a:r>
          </a:p>
          <a:p>
            <a:endParaRPr lang="en-GB" sz="2000" dirty="0"/>
          </a:p>
          <a:p>
            <a:r>
              <a:rPr lang="en-GB" sz="2000" b="1" dirty="0" smtClean="0"/>
              <a:t>Make the right decision – </a:t>
            </a:r>
            <a:r>
              <a:rPr lang="en-GB" sz="2000" dirty="0" smtClean="0"/>
              <a:t>Students should have already completed a GCSE in art and be able to demonstrate a good level of artistic, literacy and analytical skills. All students are expected to complete practical work over the summer in preparation for September.</a:t>
            </a:r>
          </a:p>
        </p:txBody>
      </p:sp>
    </p:spTree>
    <p:extLst>
      <p:ext uri="{BB962C8B-B14F-4D97-AF65-F5344CB8AC3E}">
        <p14:creationId xmlns:p14="http://schemas.microsoft.com/office/powerpoint/2010/main" val="2131417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406" y="3582649"/>
            <a:ext cx="2395761" cy="3189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439" t="-687" b="-1"/>
          <a:stretch/>
        </p:blipFill>
        <p:spPr>
          <a:xfrm>
            <a:off x="133561" y="104931"/>
            <a:ext cx="4227735" cy="3908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892" y="179476"/>
            <a:ext cx="2438612" cy="3249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909" y="263015"/>
            <a:ext cx="2882497" cy="2161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7018" y="2556282"/>
            <a:ext cx="3165012" cy="4215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483" y="4127620"/>
            <a:ext cx="3375426" cy="253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66" y="6048812"/>
            <a:ext cx="5056359" cy="8091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0760" y="242732"/>
            <a:ext cx="82167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A Level</a:t>
            </a:r>
          </a:p>
          <a:p>
            <a:endParaRPr lang="en-GB" sz="2400" dirty="0"/>
          </a:p>
          <a:p>
            <a:r>
              <a:rPr lang="en-GB" sz="2400" b="1" dirty="0"/>
              <a:t>Unit 1 </a:t>
            </a:r>
            <a:r>
              <a:rPr lang="en-GB" sz="2400" dirty="0"/>
              <a:t>(60% of A Level grade): A personal investigation based on an idea, issue or concept of your choice, supported by 1000-3000 word written investigation. Students select their own starting point for the Personal Investigation. Students can develop their own personal preferences, leading to more independent thinking and development of work.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b="1" dirty="0"/>
              <a:t>Unit 2 </a:t>
            </a:r>
            <a:r>
              <a:rPr lang="en-GB" sz="2400" dirty="0"/>
              <a:t>(40% of A level grade): Externally set assignment. Examination papers are released to students during the first school week in February. </a:t>
            </a:r>
          </a:p>
        </p:txBody>
      </p:sp>
    </p:spTree>
    <p:extLst>
      <p:ext uri="{BB962C8B-B14F-4D97-AF65-F5344CB8AC3E}">
        <p14:creationId xmlns:p14="http://schemas.microsoft.com/office/powerpoint/2010/main" val="1673943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40" y="5875963"/>
            <a:ext cx="5060119" cy="8108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149" y="551428"/>
            <a:ext cx="81204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latin typeface="Arial Narrow" panose="020B0606020202030204" pitchFamily="34" charset="0"/>
              </a:rPr>
              <a:t>How is the course structured?</a:t>
            </a:r>
          </a:p>
          <a:p>
            <a:endParaRPr lang="en-GB" sz="2000" b="1" u="sng" dirty="0">
              <a:latin typeface="Arial Narrow" panose="020B0606020202030204" pitchFamily="34" charset="0"/>
            </a:endParaRPr>
          </a:p>
          <a:p>
            <a:r>
              <a:rPr lang="en-GB" sz="2000" b="1" u="sng" dirty="0" smtClean="0">
                <a:latin typeface="Arial Narrow" panose="020B0606020202030204" pitchFamily="34" charset="0"/>
              </a:rPr>
              <a:t>Component 1 : Personal Investigation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Incorporates 3 major elements – supporting studies, practical work and a researched, written study (min 1000 words).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Unit assessment – for all components the work must cover all four assessment objectives (Aos) Develop, Explore, Record and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60% of the total qualification.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 Narrow" panose="020B0606020202030204" pitchFamily="34" charset="0"/>
            </a:endParaRPr>
          </a:p>
          <a:p>
            <a:r>
              <a:rPr lang="en-GB" sz="2000" b="1" u="sng" dirty="0" smtClean="0">
                <a:latin typeface="Arial Narrow" panose="020B0606020202030204" pitchFamily="34" charset="0"/>
              </a:rPr>
              <a:t>Component 2 : Externally Set Assignment (ESA)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The ESA incorporates 2 major elements – Preparatory studies and 15 hours of sustained focus (exam).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 Narrow" panose="020B0606020202030204" pitchFamily="34" charset="0"/>
              </a:rPr>
              <a:t>40% of the total qualification.</a:t>
            </a:r>
          </a:p>
          <a:p>
            <a:endParaRPr lang="en-GB" sz="2000" dirty="0" smtClean="0">
              <a:latin typeface="Arial Narrow" panose="020B0606020202030204" pitchFamily="34" charset="0"/>
            </a:endParaRPr>
          </a:p>
          <a:p>
            <a:r>
              <a:rPr lang="en-GB" sz="2000" dirty="0" smtClean="0">
                <a:latin typeface="Arial Narrow" panose="020B0606020202030204" pitchFamily="34" charset="0"/>
              </a:rPr>
              <a:t>All work will be internally assessed and externally moderated. The 15 hour sustained focus will be held over 3 consecutive sessions.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2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66" y="6048812"/>
            <a:ext cx="5056359" cy="809188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18385" y="718629"/>
            <a:ext cx="8229600" cy="3808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ClrTx/>
            </a:pPr>
            <a:r>
              <a:rPr lang="en-GB" sz="2000" b="1" smtClean="0">
                <a:latin typeface="Arial Narrow" pitchFamily="34" charset="0"/>
              </a:rPr>
              <a:t>ASSESSMENT OBJECTIVES ARE MUCH THE SAME, BUT A DIFFERENT ORDER</a:t>
            </a:r>
          </a:p>
          <a:p>
            <a:pPr>
              <a:lnSpc>
                <a:spcPct val="80000"/>
              </a:lnSpc>
              <a:buClrTx/>
            </a:pPr>
            <a:r>
              <a:rPr lang="en-GB" sz="2000" b="1" smtClean="0">
                <a:latin typeface="Arial Narrow" pitchFamily="34" charset="0"/>
              </a:rPr>
              <a:t>DEVELOP – sustained &amp; focused ideas informed by contextual/ artists sources</a:t>
            </a:r>
          </a:p>
          <a:p>
            <a:pPr>
              <a:lnSpc>
                <a:spcPct val="80000"/>
              </a:lnSpc>
              <a:buClrTx/>
            </a:pPr>
            <a:r>
              <a:rPr lang="en-GB" sz="2000" b="1" smtClean="0">
                <a:latin typeface="Arial Narrow" pitchFamily="34" charset="0"/>
              </a:rPr>
              <a:t>EXPERIMENT – with resources, materials, techniques by reviewing &amp; modifying</a:t>
            </a:r>
          </a:p>
          <a:p>
            <a:pPr>
              <a:lnSpc>
                <a:spcPct val="80000"/>
              </a:lnSpc>
              <a:buClrTx/>
            </a:pPr>
            <a:r>
              <a:rPr lang="en-GB" sz="2000" b="1" smtClean="0">
                <a:latin typeface="Arial Narrow" pitchFamily="34" charset="0"/>
              </a:rPr>
              <a:t>RECORD – ideas &amp; observations, reflect on work in progress</a:t>
            </a:r>
          </a:p>
          <a:p>
            <a:pPr>
              <a:lnSpc>
                <a:spcPct val="80000"/>
              </a:lnSpc>
              <a:buClrTx/>
            </a:pPr>
            <a:r>
              <a:rPr lang="en-GB" sz="2000" b="1" smtClean="0">
                <a:latin typeface="Arial Narrow" pitchFamily="34" charset="0"/>
              </a:rPr>
              <a:t>PRESENT – realise intentions through a personal &amp; informed response</a:t>
            </a:r>
          </a:p>
          <a:p>
            <a:pPr>
              <a:lnSpc>
                <a:spcPct val="80000"/>
              </a:lnSpc>
              <a:buClrTx/>
            </a:pPr>
            <a:endParaRPr lang="en-GB" sz="2000" b="1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GB" sz="2000" b="1" smtClean="0">
                <a:latin typeface="Arial Narrow" pitchFamily="34" charset="0"/>
              </a:rPr>
              <a:t>PRACTICAL COURSEWORK PROJECT</a:t>
            </a:r>
          </a:p>
          <a:p>
            <a:pPr>
              <a:lnSpc>
                <a:spcPct val="80000"/>
              </a:lnSpc>
              <a:buClrTx/>
            </a:pPr>
            <a:endParaRPr lang="en-GB" sz="2000" b="1" smtClean="0">
              <a:latin typeface="Arial Narrow" pitchFamily="34" charset="0"/>
            </a:endParaRPr>
          </a:p>
          <a:p>
            <a:pPr>
              <a:lnSpc>
                <a:spcPct val="80000"/>
              </a:lnSpc>
              <a:buClrTx/>
            </a:pPr>
            <a:r>
              <a:rPr lang="en-GB" sz="2000" b="1" smtClean="0">
                <a:latin typeface="Arial Narrow" pitchFamily="34" charset="0"/>
              </a:rPr>
              <a:t>PRACTICAL EXAM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8385" y="445076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u="sng" dirty="0"/>
              <a:t>Useful links</a:t>
            </a:r>
            <a:r>
              <a:rPr lang="en-GB" sz="2400" b="1" u="sng" dirty="0" smtClean="0"/>
              <a:t>;</a:t>
            </a:r>
            <a:endParaRPr lang="en-GB" sz="24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The student art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Pinterest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Creativejourneyuk.org</a:t>
            </a:r>
          </a:p>
        </p:txBody>
      </p:sp>
    </p:spTree>
    <p:extLst>
      <p:ext uri="{BB962C8B-B14F-4D97-AF65-F5344CB8AC3E}">
        <p14:creationId xmlns:p14="http://schemas.microsoft.com/office/powerpoint/2010/main" val="3570487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4413</TotalTime>
  <Words>359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Narrow</vt:lpstr>
      <vt:lpstr>Calibri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Reynolds</dc:creator>
  <cp:lastModifiedBy>J.Chambers</cp:lastModifiedBy>
  <cp:revision>122</cp:revision>
  <dcterms:created xsi:type="dcterms:W3CDTF">2016-11-25T20:12:22Z</dcterms:created>
  <dcterms:modified xsi:type="dcterms:W3CDTF">2018-12-06T17:21:13Z</dcterms:modified>
</cp:coreProperties>
</file>