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4"/>
    <p:restoredTop sz="95833"/>
  </p:normalViewPr>
  <p:slideViewPr>
    <p:cSldViewPr snapToGrid="0">
      <p:cViewPr varScale="1">
        <p:scale>
          <a:sx n="127" d="100"/>
          <a:sy n="127" d="100"/>
        </p:scale>
        <p:origin x="2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4E79-78E6-4984-17A0-2A5BC473C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31947-6017-2563-0CD0-257969F34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DD916-2168-364E-7E13-3631588C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6DAEB-F960-790A-05EC-7DF2395E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78C0B-3E36-8E4E-C56B-AE298E86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0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2A0F0-B28A-35DC-02CF-F81219B8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BDBFD-A1A7-948A-5E3B-5FB556307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8A8C9-DEF6-086A-DF93-31FAC948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6D933-8D7E-7309-D499-476BEB7FC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A1107-D557-2D42-B86A-6259C889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3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9109D7-35FF-DEB2-FF14-379A07091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DF113-D3C1-225D-B15D-45AC63E48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8D986-5CFE-ED0D-7CC4-308128D2C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CF663-2AF6-DBF0-38EC-B88E0D20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B8BD6-D349-93BB-BE1B-57C427AF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7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8349-C62D-D94A-11E2-8B7217C5D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3144-56EC-BAEC-1F08-736B995A7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A4F5C-2731-F798-0804-512B2770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B09B7-1B47-B945-FDB6-4DEB1615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6CF51-1713-0581-61A9-8F508CB2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4891-CE38-AE26-BC5A-458A5D68B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77295-41EB-52EE-85AB-855E237EF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7B717-2A97-A2E2-2136-879CE2CF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736C5-96FF-3686-3A38-89B25916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4BE91-E0C8-0D82-2E12-349E2A2B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7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B456-FEE1-7E45-4A78-012B1829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2DD5-53B4-6058-7F88-C9D262BB7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46CD6-7357-A49A-6EEE-194A4D22E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84EB8-1AB5-520D-B232-99213FF1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726DE-6995-243B-0CF6-B6BEEFE6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D4C7F-4A54-B15C-8DAA-E297D2BE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09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C86E4-3FDC-231C-2447-ABCF83DB9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E9C44-2F82-799E-8BCD-83B6B829C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CDB64-2D00-92F9-09B6-7F73C6B4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A1E4B2-2BAD-0BD3-1C71-45B19C491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EC4127-BBB2-0EEA-BA9B-E8526BB4D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64B39-7019-62B3-5E39-A6E99A8A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0D256C-CA27-DFA7-7CDF-FC5B60A9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C9577F-710B-BEEB-C85A-48E5CA2D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2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44BF-CD42-F79C-C3B1-5CE7C0E10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225BA-BA13-43DE-94C6-05D55554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E2854-441A-14DD-D8A6-21E8EF218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ED56E-23A3-21B8-A76D-3CEFB8F8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CA87F-1B31-693A-7FBD-E7F148C90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695F0B-E2A8-B2BA-D3D6-BC5520B6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042C8-14AC-97C0-C8C7-E5984888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9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D491A-240C-196D-86F0-34EBA899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B80D4-7EC6-78E3-F4B7-AC75450A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BC351-8A1D-9B9F-4286-F0859E1F9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0BF03-5816-372E-2AEC-7D547D5B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441B3-9C45-C96A-81EB-48720158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81D11-CD1A-26B2-B391-32F4C108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100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8637-0A61-79ED-F33B-0B13AD86B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3818C9-3D02-2EC0-C683-737D773C8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C74C8-7D94-228A-0D21-3A42647A1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A6FEC-A12A-B5D0-DDEE-C15489ABA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CB549-2328-70E1-0062-66F076745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025D6-EAA2-DBFE-5C4E-F85B42A7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3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B3D5C-B5D7-1028-6E45-F1C6DB0B4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9427C-D337-7CB6-EFCD-F4067B135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81B71-C0D0-7A09-EA58-2D28F4921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4547-F044-D643-8E1B-59FB032B2C4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54DC4-E356-B712-4DF4-F3228FBEF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8DD4E-4838-FACD-D816-C19BD3779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5B4C-E69F-E348-8CDF-4E6433424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7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393C-AB64-D285-26CF-E022E575F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7252" y="53512"/>
            <a:ext cx="9144000" cy="68981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400" dirty="0">
                <a:latin typeface="Bradley Hand ITC" panose="03070402050302030203" pitchFamily="66" charset="77"/>
                <a:cs typeface="Aldhabi" panose="020F0502020204030204" pitchFamily="34" charset="0"/>
              </a:rPr>
              <a:t>Extra Curricular Timetable 2023-24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81B85F-3DE5-D6D8-DE57-A5D730795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043391"/>
              </p:ext>
            </p:extLst>
          </p:nvPr>
        </p:nvGraphicFramePr>
        <p:xfrm>
          <a:off x="1477252" y="969946"/>
          <a:ext cx="9514598" cy="5291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66659">
                  <a:extLst>
                    <a:ext uri="{9D8B030D-6E8A-4147-A177-3AD203B41FA5}">
                      <a16:colId xmlns:a16="http://schemas.microsoft.com/office/drawing/2014/main" val="1889369622"/>
                    </a:ext>
                  </a:extLst>
                </a:gridCol>
                <a:gridCol w="1777765">
                  <a:extLst>
                    <a:ext uri="{9D8B030D-6E8A-4147-A177-3AD203B41FA5}">
                      <a16:colId xmlns:a16="http://schemas.microsoft.com/office/drawing/2014/main" val="3806648462"/>
                    </a:ext>
                  </a:extLst>
                </a:gridCol>
                <a:gridCol w="1509181">
                  <a:extLst>
                    <a:ext uri="{9D8B030D-6E8A-4147-A177-3AD203B41FA5}">
                      <a16:colId xmlns:a16="http://schemas.microsoft.com/office/drawing/2014/main" val="136684864"/>
                    </a:ext>
                  </a:extLst>
                </a:gridCol>
                <a:gridCol w="2225813">
                  <a:extLst>
                    <a:ext uri="{9D8B030D-6E8A-4147-A177-3AD203B41FA5}">
                      <a16:colId xmlns:a16="http://schemas.microsoft.com/office/drawing/2014/main" val="3278936139"/>
                    </a:ext>
                  </a:extLst>
                </a:gridCol>
                <a:gridCol w="1512968">
                  <a:extLst>
                    <a:ext uri="{9D8B030D-6E8A-4147-A177-3AD203B41FA5}">
                      <a16:colId xmlns:a16="http://schemas.microsoft.com/office/drawing/2014/main" val="822331250"/>
                    </a:ext>
                  </a:extLst>
                </a:gridCol>
                <a:gridCol w="1422212">
                  <a:extLst>
                    <a:ext uri="{9D8B030D-6E8A-4147-A177-3AD203B41FA5}">
                      <a16:colId xmlns:a16="http://schemas.microsoft.com/office/drawing/2014/main" val="594859936"/>
                    </a:ext>
                  </a:extLst>
                </a:gridCol>
              </a:tblGrid>
              <a:tr h="384360">
                <a:tc>
                  <a:txBody>
                    <a:bodyPr/>
                    <a:lstStyle/>
                    <a:p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 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Monday 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Tuesday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Wednesday 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Thursday 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Friday 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79493397"/>
                  </a:ext>
                </a:extLst>
              </a:tr>
              <a:tr h="4684544">
                <a:tc>
                  <a:txBody>
                    <a:bodyPr/>
                    <a:lstStyle/>
                    <a:p>
                      <a:r>
                        <a:rPr lang="en-GB" sz="2800" kern="100" dirty="0">
                          <a:effectLst/>
                          <a:latin typeface="ACADEMY ENGRAVED LET PLAIN:1.0" panose="02000000000000000000" pitchFamily="2" charset="0"/>
                        </a:rPr>
                        <a:t>Lunch</a:t>
                      </a:r>
                      <a:endParaRPr lang="en-GB" sz="28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</a:rPr>
                        <a:t>Strategy (Games) Club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</a:rPr>
                        <a:t>All years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 Smith Edwards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K3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Potts 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Potts 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 Club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D2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</a:t>
                      </a:r>
                      <a:r>
                        <a:rPr lang="en-GB" sz="140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Sieradzki</a:t>
                      </a:r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</a:rPr>
                        <a:t>LGBTQIA+ Group 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years- new members welcome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Worrall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 Block 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 Society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 </a:t>
                      </a:r>
                      <a:r>
                        <a:rPr lang="en-GB" sz="140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Eckley</a:t>
                      </a:r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K6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Cubing Club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 Smith Edwards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K3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Potts 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 Language Club</a:t>
                      </a:r>
                    </a:p>
                    <a:p>
                      <a:pPr algn="ctr"/>
                      <a:r>
                        <a:rPr lang="en-GB" sz="1400" b="0" u="none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</a:t>
                      </a:r>
                    </a:p>
                    <a:p>
                      <a:pPr algn="ctr"/>
                      <a:r>
                        <a:rPr lang="en-GB" sz="1400" b="0" u="none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Fisher</a:t>
                      </a: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Potts 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Mindfulness and Calm</a:t>
                      </a:r>
                    </a:p>
                    <a:p>
                      <a:pPr algn="ctr"/>
                      <a:r>
                        <a:rPr lang="en-GB" sz="1400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 </a:t>
                      </a:r>
                      <a:r>
                        <a:rPr lang="en-GB" sz="1400" kern="100" dirty="0" err="1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Linforth</a:t>
                      </a:r>
                      <a:r>
                        <a:rPr lang="en-GB" sz="1400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400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</a:endParaRPr>
                    </a:p>
                    <a:p>
                      <a:pPr algn="ctr"/>
                      <a:endParaRPr lang="en-GB" sz="1400" kern="100" dirty="0">
                        <a:effectLst/>
                        <a:latin typeface="ACADEMY ENGRAVED LET PLAIN:1.0" panose="02000000000000000000" pitchFamily="2" charset="0"/>
                      </a:endParaRPr>
                    </a:p>
                    <a:p>
                      <a:pPr algn="ctr"/>
                      <a:r>
                        <a:rPr lang="en-GB" sz="1400" kern="100" dirty="0">
                          <a:effectLst/>
                          <a:latin typeface="ACADEMY ENGRAVED LET PLAIN:1.0" panose="02000000000000000000" pitchFamily="2" charset="0"/>
                        </a:rPr>
                        <a:t> </a:t>
                      </a:r>
                      <a:endParaRPr lang="en-GB" sz="1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</a:rPr>
                        <a:t>Badminton</a:t>
                      </a:r>
                      <a:r>
                        <a:rPr lang="en-GB" sz="1400" b="1" kern="100" dirty="0">
                          <a:effectLst/>
                          <a:latin typeface="ACADEMY ENGRAVED LET PLAIN:1.0" panose="02000000000000000000" pitchFamily="2" charset="0"/>
                        </a:rPr>
                        <a:t> </a:t>
                      </a:r>
                    </a:p>
                    <a:p>
                      <a:pPr algn="ctr"/>
                      <a:r>
                        <a:rPr lang="en-GB" sz="1400" b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400" b="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Sportshall</a:t>
                      </a:r>
                      <a:endParaRPr lang="en-GB" sz="1400" b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4632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27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30B3-409D-0848-494B-383CABE0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723" y="0"/>
            <a:ext cx="7904746" cy="6256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Bradley Hand ITC" panose="03070402050302030203" pitchFamily="66" charset="77"/>
              </a:rPr>
              <a:t>Extra-curricular Timetable 2023-24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6823C0-5C2E-5478-9E10-92484DD75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271327"/>
              </p:ext>
            </p:extLst>
          </p:nvPr>
        </p:nvGraphicFramePr>
        <p:xfrm>
          <a:off x="653996" y="751449"/>
          <a:ext cx="10386199" cy="59182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889369622"/>
                    </a:ext>
                  </a:extLst>
                </a:gridCol>
                <a:gridCol w="1826188">
                  <a:extLst>
                    <a:ext uri="{9D8B030D-6E8A-4147-A177-3AD203B41FA5}">
                      <a16:colId xmlns:a16="http://schemas.microsoft.com/office/drawing/2014/main" val="3806648462"/>
                    </a:ext>
                  </a:extLst>
                </a:gridCol>
                <a:gridCol w="1849795">
                  <a:extLst>
                    <a:ext uri="{9D8B030D-6E8A-4147-A177-3AD203B41FA5}">
                      <a16:colId xmlns:a16="http://schemas.microsoft.com/office/drawing/2014/main" val="136684864"/>
                    </a:ext>
                  </a:extLst>
                </a:gridCol>
                <a:gridCol w="1881041">
                  <a:extLst>
                    <a:ext uri="{9D8B030D-6E8A-4147-A177-3AD203B41FA5}">
                      <a16:colId xmlns:a16="http://schemas.microsoft.com/office/drawing/2014/main" val="3278936139"/>
                    </a:ext>
                  </a:extLst>
                </a:gridCol>
                <a:gridCol w="2157412">
                  <a:extLst>
                    <a:ext uri="{9D8B030D-6E8A-4147-A177-3AD203B41FA5}">
                      <a16:colId xmlns:a16="http://schemas.microsoft.com/office/drawing/2014/main" val="822331250"/>
                    </a:ext>
                  </a:extLst>
                </a:gridCol>
                <a:gridCol w="1528763">
                  <a:extLst>
                    <a:ext uri="{9D8B030D-6E8A-4147-A177-3AD203B41FA5}">
                      <a16:colId xmlns:a16="http://schemas.microsoft.com/office/drawing/2014/main" val="594859936"/>
                    </a:ext>
                  </a:extLst>
                </a:gridCol>
              </a:tblGrid>
              <a:tr h="505851">
                <a:tc>
                  <a:txBody>
                    <a:bodyPr/>
                    <a:lstStyle/>
                    <a:p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 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Monday 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Tuesday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Wednesday 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Thursday 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00" dirty="0">
                          <a:effectLst/>
                          <a:latin typeface="ACADEMY ENGRAVED LET PLAIN:1.0" panose="02000000000000000000" pitchFamily="2" charset="0"/>
                        </a:rPr>
                        <a:t>Friday </a:t>
                      </a:r>
                      <a:endParaRPr lang="en-GB" sz="24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93397"/>
                  </a:ext>
                </a:extLst>
              </a:tr>
              <a:tr h="5412432">
                <a:tc>
                  <a:txBody>
                    <a:bodyPr/>
                    <a:lstStyle/>
                    <a:p>
                      <a:r>
                        <a:rPr lang="en-GB" sz="280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School </a:t>
                      </a: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>
                          <a:solidFill>
                            <a:srgbClr val="FF0000"/>
                          </a:solidFill>
                          <a:latin typeface="ACADEMY ENGRAVED LET PLAIN:1.0" panose="02000000000000000000" pitchFamily="2" charset="0"/>
                        </a:rPr>
                        <a:t>Netball</a:t>
                      </a:r>
                    </a:p>
                    <a:p>
                      <a:pPr algn="ctr"/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 Year 8, 9, 10 </a:t>
                      </a:r>
                    </a:p>
                    <a:p>
                      <a:pPr algn="ctr"/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Mrs Pearson </a:t>
                      </a:r>
                    </a:p>
                    <a:p>
                      <a:pPr algn="ctr"/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Sports hall </a:t>
                      </a:r>
                    </a:p>
                    <a:p>
                      <a:pPr algn="ctr"/>
                      <a:endParaRPr lang="en-GB" sz="1200" i="0" dirty="0">
                        <a:latin typeface="ACADEMY ENGRAVED LET PLAIN:1.0" panose="02000000000000000000" pitchFamily="2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rgbClr val="FF0000"/>
                          </a:solidFill>
                          <a:latin typeface="ACADEMY ENGRAVED LET PLAIN:1.0" panose="02000000000000000000" pitchFamily="2" charset="0"/>
                        </a:rPr>
                        <a:t>Climbing </a:t>
                      </a:r>
                    </a:p>
                    <a:p>
                      <a:pPr algn="ctr"/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ACADEMY ENGRAVED LET PLAIN:1.0" panose="02000000000000000000" pitchFamily="2" charset="0"/>
                        </a:rPr>
                        <a:t>Lower Gym</a:t>
                      </a:r>
                    </a:p>
                    <a:p>
                      <a:pPr algn="ctr"/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Alternate Mondays starting 22nd January</a:t>
                      </a:r>
                    </a:p>
                    <a:p>
                      <a:pPr algn="ctr"/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Mrs Grimley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Library/HW Club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Potts 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Debating/Public Speaking Club</a:t>
                      </a:r>
                    </a:p>
                    <a:p>
                      <a:pPr algn="ctr"/>
                      <a:r>
                        <a:rPr lang="en-GB" sz="1200" i="0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Hale </a:t>
                      </a:r>
                    </a:p>
                    <a:p>
                      <a:pPr algn="ctr"/>
                      <a:r>
                        <a:rPr lang="en-GB" sz="1200" i="0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Rehearsals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cast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 </a:t>
                      </a:r>
                      <a:r>
                        <a:rPr lang="en-GB" sz="1200" i="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Brunskill</a:t>
                      </a:r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Mr Stormont and Mrs </a:t>
                      </a:r>
                      <a:r>
                        <a:rPr lang="en-GB" sz="1200" i="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Rowlinson</a:t>
                      </a:r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 Hall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3:30-5pm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Library/HW Club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Potts 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Trampolining </a:t>
                      </a:r>
                    </a:p>
                    <a:p>
                      <a:pPr algn="ctr"/>
                      <a:r>
                        <a:rPr lang="en-GB" sz="1200" i="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Sportshall</a:t>
                      </a:r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Grimley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Badminton </a:t>
                      </a:r>
                    </a:p>
                    <a:p>
                      <a:pPr algn="ctr"/>
                      <a:r>
                        <a:rPr lang="en-GB" sz="1200" i="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Sportshall</a:t>
                      </a:r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Pearson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Photography Club</a:t>
                      </a:r>
                    </a:p>
                    <a:p>
                      <a:pPr algn="ctr"/>
                      <a:r>
                        <a:rPr lang="en-GB" sz="1200" b="0" i="0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 Young </a:t>
                      </a:r>
                    </a:p>
                    <a:p>
                      <a:pPr algn="ctr"/>
                      <a:r>
                        <a:rPr lang="en-GB" sz="1200" b="0" i="0" kern="100" dirty="0">
                          <a:solidFill>
                            <a:schemeClr val="tx1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L5C</a:t>
                      </a: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rgbClr val="FF0000"/>
                          </a:solidFill>
                          <a:latin typeface="ACADEMY ENGRAVED LET PLAIN:1.0" panose="02000000000000000000" pitchFamily="2" charset="0"/>
                        </a:rPr>
                        <a:t>Netball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Year 7 and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Mrs Pearson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Sports hall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0" dirty="0">
                        <a:latin typeface="ACADEMY ENGRAVED LET PLAIN:1.0" panose="020000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rgbClr val="FF0000"/>
                          </a:solidFill>
                          <a:latin typeface="ACADEMY ENGRAVED LET PLAIN:1.0" panose="02000000000000000000" pitchFamily="2" charset="0"/>
                        </a:rPr>
                        <a:t>Football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Year 8 Boys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Mr Samuels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0" dirty="0">
                        <a:latin typeface="ACADEMY ENGRAVED LET PLAIN:1.0" panose="020000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Dungeons and Dragons Group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All years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Mrs Worrall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>
                          <a:latin typeface="ACADEMY ENGRAVED LET PLAIN:1.0" panose="02000000000000000000" pitchFamily="2" charset="0"/>
                        </a:rPr>
                        <a:t>F Block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Library/HW Club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Pott 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Choir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White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F8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 Tasting Club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 Team</a:t>
                      </a: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Basketball</a:t>
                      </a:r>
                      <a:r>
                        <a:rPr lang="en-GB" sz="1200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 Smith-Edwards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hall 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Club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 Sutton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C7</a:t>
                      </a:r>
                    </a:p>
                    <a:p>
                      <a:pPr algn="ctr"/>
                      <a:endParaRPr lang="en-GB" sz="1200" kern="100" dirty="0">
                        <a:effectLst/>
                        <a:latin typeface="ACADEMY ENGRAVED LET PLAIN:1.0" panose="02000000000000000000" pitchFamily="2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Library/HW Club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years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Potts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cs typeface="Times New Roman" panose="02020603050405020304" pitchFamily="18" charset="0"/>
                        </a:rPr>
                        <a:t>Recycling Craft Club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cs typeface="Times New Roman" panose="02020603050405020304" pitchFamily="18" charset="0"/>
                        </a:rPr>
                        <a:t>Library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cs typeface="Times New Roman" panose="02020603050405020304" pitchFamily="18" charset="0"/>
                        </a:rPr>
                        <a:t>Library Team</a:t>
                      </a:r>
                    </a:p>
                    <a:p>
                      <a:pPr algn="ctr"/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Carnegie Reading Group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 Gough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L5</a:t>
                      </a:r>
                    </a:p>
                    <a:p>
                      <a:pPr algn="ctr"/>
                      <a:endParaRPr lang="en-GB" sz="1200" kern="100" dirty="0">
                        <a:effectLst/>
                        <a:latin typeface="ACADEMY ENGRAVED LET PLAIN:1.0" panose="02000000000000000000" pitchFamily="2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00" dirty="0">
                          <a:effectLst/>
                          <a:latin typeface="ACADEMY ENGRAVED LET PLAIN:1.0" panose="02000000000000000000" pitchFamily="2" charset="0"/>
                        </a:rPr>
                        <a:t>  </a:t>
                      </a:r>
                      <a:r>
                        <a:rPr lang="en-GB" sz="1200" b="1" i="0" kern="100" dirty="0">
                          <a:solidFill>
                            <a:srgbClr val="FF0000"/>
                          </a:solidFill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Rehearsals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cast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 </a:t>
                      </a:r>
                      <a:r>
                        <a:rPr lang="en-GB" sz="1200" i="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Brunskill</a:t>
                      </a:r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Mr Stormont and Mrs </a:t>
                      </a:r>
                      <a:r>
                        <a:rPr lang="en-GB" sz="1200" i="0" kern="100" dirty="0" err="1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Rowlinson</a:t>
                      </a:r>
                      <a:endParaRPr lang="en-GB" sz="1200" i="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 Hall </a:t>
                      </a:r>
                    </a:p>
                    <a:p>
                      <a:pPr algn="ctr"/>
                      <a:r>
                        <a:rPr lang="en-GB" sz="1200" i="0" kern="100" dirty="0">
                          <a:effectLst/>
                          <a:latin typeface="ACADEMY ENGRAVED LET PLAIN:1.0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3:00-4:30pm</a:t>
                      </a:r>
                    </a:p>
                    <a:p>
                      <a:pPr algn="ctr"/>
                      <a:endParaRPr lang="en-GB" sz="1200" kern="100" dirty="0">
                        <a:effectLst/>
                        <a:latin typeface="ACADEMY ENGRAVED LET PLAIN:1.0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37" marR="512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32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72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273</Words>
  <Application>Microsoft Macintosh PowerPoint</Application>
  <PresentationFormat>Widescreen</PresentationFormat>
  <Paragraphs>157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ACADEMY ENGRAVED LET PLAIN:1.0</vt:lpstr>
      <vt:lpstr>Arial</vt:lpstr>
      <vt:lpstr>Bradley Hand ITC</vt:lpstr>
      <vt:lpstr>Calibri</vt:lpstr>
      <vt:lpstr>Calibri Light</vt:lpstr>
      <vt:lpstr>Office Theme</vt:lpstr>
      <vt:lpstr>PowerPoint Presentation</vt:lpstr>
      <vt:lpstr>Extra-curricular Timetable 2023-24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J.Simpson</dc:creator>
  <cp:lastModifiedBy>J.Simpson</cp:lastModifiedBy>
  <cp:revision>33</cp:revision>
  <dcterms:created xsi:type="dcterms:W3CDTF">2023-09-08T15:46:32Z</dcterms:created>
  <dcterms:modified xsi:type="dcterms:W3CDTF">2024-01-10T22:41:34Z</dcterms:modified>
</cp:coreProperties>
</file>